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0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67" r:id="rId16"/>
    <p:sldId id="274" r:id="rId17"/>
    <p:sldId id="275" r:id="rId18"/>
    <p:sldId id="276" r:id="rId19"/>
    <p:sldId id="277" r:id="rId20"/>
    <p:sldId id="278" r:id="rId21"/>
    <p:sldId id="280" r:id="rId22"/>
    <p:sldId id="281" r:id="rId23"/>
    <p:sldId id="282" r:id="rId24"/>
    <p:sldId id="279" r:id="rId25"/>
    <p:sldId id="284" r:id="rId26"/>
    <p:sldId id="285" r:id="rId27"/>
    <p:sldId id="286" r:id="rId28"/>
    <p:sldId id="283" r:id="rId29"/>
  </p:sldIdLst>
  <p:sldSz cx="6858000" cy="9144000" type="screen4x3"/>
  <p:notesSz cx="6807200" cy="9939338"/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980" y="-9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image" Target="../media/image8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slide" Target="../slides/slide12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EEB6D9-DBBD-4807-8AD0-797C9C70CA66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296C4CE5-7383-4DD3-B2CD-6684073ECDA8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AU" dirty="0" smtClean="0">
              <a:solidFill>
                <a:schemeClr val="tx1"/>
              </a:solidFill>
              <a:latin typeface="Comic Sans MS" pitchFamily="66" charset="0"/>
            </a:rPr>
            <a:t> </a:t>
          </a:r>
          <a:endParaRPr lang="en-AU" dirty="0">
            <a:solidFill>
              <a:schemeClr val="tx1"/>
            </a:solidFill>
            <a:latin typeface="Comic Sans MS" pitchFamily="66" charset="0"/>
          </a:endParaRPr>
        </a:p>
      </dgm:t>
    </dgm:pt>
    <dgm:pt modelId="{4EA98195-76E6-435D-ABA4-414D17015D11}" type="parTrans" cxnId="{55162CBC-3A10-4C07-9CA4-67280CF67EB6}">
      <dgm:prSet/>
      <dgm:spPr/>
      <dgm:t>
        <a:bodyPr/>
        <a:lstStyle/>
        <a:p>
          <a:endParaRPr lang="en-AU"/>
        </a:p>
      </dgm:t>
    </dgm:pt>
    <dgm:pt modelId="{9D75DB9A-3601-404E-B2BE-13134B6832B2}" type="sibTrans" cxnId="{55162CBC-3A10-4C07-9CA4-67280CF67EB6}">
      <dgm:prSet/>
      <dgm:spPr/>
      <dgm:t>
        <a:bodyPr/>
        <a:lstStyle/>
        <a:p>
          <a:endParaRPr lang="en-AU"/>
        </a:p>
      </dgm:t>
    </dgm:pt>
    <dgm:pt modelId="{5F0F4F11-F45F-479E-857A-AFC1A38A433A}">
      <dgm:prSet phldrT="[Text]" custT="1"/>
      <dgm:spPr>
        <a:solidFill>
          <a:srgbClr val="FF0000">
            <a:alpha val="50000"/>
          </a:srgbClr>
        </a:solidFill>
      </dgm:spPr>
      <dgm:t>
        <a:bodyPr/>
        <a:lstStyle/>
        <a:p>
          <a:r>
            <a:rPr lang="en-AU" sz="1800" b="1" dirty="0" smtClean="0">
              <a:latin typeface="Comic Sans MS" pitchFamily="66" charset="0"/>
            </a:rPr>
            <a:t>5.1 Linking Education and Employment </a:t>
          </a:r>
          <a:endParaRPr lang="en-AU" sz="1800" b="1" dirty="0">
            <a:latin typeface="Comic Sans MS" pitchFamily="66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5C924C81-2675-44D1-B9BA-ADC500D07F8D}" type="parTrans" cxnId="{EBB7B833-FC5F-496F-94A9-85E15CEF264A}">
      <dgm:prSet/>
      <dgm:spPr/>
      <dgm:t>
        <a:bodyPr/>
        <a:lstStyle/>
        <a:p>
          <a:endParaRPr lang="en-AU"/>
        </a:p>
      </dgm:t>
    </dgm:pt>
    <dgm:pt modelId="{2F42CE34-31A5-444C-AFD2-51E81EE773BC}" type="sibTrans" cxnId="{EBB7B833-FC5F-496F-94A9-85E15CEF264A}">
      <dgm:prSet/>
      <dgm:spPr/>
      <dgm:t>
        <a:bodyPr/>
        <a:lstStyle/>
        <a:p>
          <a:endParaRPr lang="en-AU"/>
        </a:p>
      </dgm:t>
    </dgm:pt>
    <dgm:pt modelId="{9633E164-4ED2-4FBF-B02F-623F1A8E4F70}">
      <dgm:prSet phldrT="[Text]" custT="1"/>
      <dgm:spPr>
        <a:solidFill>
          <a:srgbClr val="FF0000">
            <a:alpha val="50000"/>
          </a:srgbClr>
        </a:solidFill>
      </dgm:spPr>
      <dgm:t>
        <a:bodyPr/>
        <a:lstStyle/>
        <a:p>
          <a:r>
            <a:rPr lang="en-AU" sz="1800" b="1" dirty="0" smtClean="0">
              <a:latin typeface="Comic Sans MS" pitchFamily="66" charset="0"/>
            </a:rPr>
            <a:t>5.2 Language </a:t>
          </a:r>
        </a:p>
        <a:p>
          <a:r>
            <a:rPr lang="en-AU" sz="1800" b="1" dirty="0" smtClean="0">
              <a:latin typeface="Comic Sans MS" pitchFamily="66" charset="0"/>
            </a:rPr>
            <a:t>and </a:t>
          </a:r>
        </a:p>
        <a:p>
          <a:r>
            <a:rPr lang="en-AU" sz="1800" b="1" dirty="0" smtClean="0">
              <a:latin typeface="Comic Sans MS" pitchFamily="66" charset="0"/>
            </a:rPr>
            <a:t>Culture</a:t>
          </a:r>
          <a:endParaRPr lang="en-AU" sz="1800" b="1" dirty="0">
            <a:latin typeface="Comic Sans MS" pitchFamily="66" charset="0"/>
          </a:endParaRPr>
        </a:p>
      </dgm:t>
    </dgm:pt>
    <dgm:pt modelId="{3B71343C-0091-4FAD-AB1A-C861042BE8E5}" type="parTrans" cxnId="{5C7B4600-E12B-4D6B-8F1E-2A7380C1D02D}">
      <dgm:prSet/>
      <dgm:spPr/>
      <dgm:t>
        <a:bodyPr/>
        <a:lstStyle/>
        <a:p>
          <a:endParaRPr lang="en-AU"/>
        </a:p>
      </dgm:t>
    </dgm:pt>
    <dgm:pt modelId="{4556716B-BA67-4B35-87F0-4BB3A436B26B}" type="sibTrans" cxnId="{5C7B4600-E12B-4D6B-8F1E-2A7380C1D02D}">
      <dgm:prSet/>
      <dgm:spPr/>
      <dgm:t>
        <a:bodyPr/>
        <a:lstStyle/>
        <a:p>
          <a:endParaRPr lang="en-AU"/>
        </a:p>
      </dgm:t>
    </dgm:pt>
    <dgm:pt modelId="{0782CEB4-F624-45D8-9491-ADDA83C8540D}">
      <dgm:prSet phldrT="[Text]" custT="1"/>
      <dgm:spPr>
        <a:solidFill>
          <a:srgbClr val="FF0000">
            <a:alpha val="50000"/>
          </a:srgbClr>
        </a:solidFill>
      </dgm:spPr>
      <dgm:t>
        <a:bodyPr/>
        <a:lstStyle/>
        <a:p>
          <a:r>
            <a:rPr lang="en-AU" sz="1800" b="1" dirty="0" smtClean="0">
              <a:latin typeface="Comic Sans MS" pitchFamily="66" charset="0"/>
            </a:rPr>
            <a:t>5.4 Accountability</a:t>
          </a:r>
          <a:endParaRPr lang="en-AU" sz="1800" b="1" dirty="0">
            <a:latin typeface="Comic Sans MS" pitchFamily="66" charset="0"/>
          </a:endParaRPr>
        </a:p>
      </dgm:t>
    </dgm:pt>
    <dgm:pt modelId="{AB78789C-4C0F-42C2-9F31-26D7278D65DA}" type="parTrans" cxnId="{A62977EE-69DC-451F-9259-54B962EFBAC9}">
      <dgm:prSet/>
      <dgm:spPr/>
      <dgm:t>
        <a:bodyPr/>
        <a:lstStyle/>
        <a:p>
          <a:endParaRPr lang="en-AU"/>
        </a:p>
      </dgm:t>
    </dgm:pt>
    <dgm:pt modelId="{8813EF86-4F58-45DF-BC40-6452C85030B7}" type="sibTrans" cxnId="{A62977EE-69DC-451F-9259-54B962EFBAC9}">
      <dgm:prSet/>
      <dgm:spPr/>
      <dgm:t>
        <a:bodyPr/>
        <a:lstStyle/>
        <a:p>
          <a:endParaRPr lang="en-AU"/>
        </a:p>
      </dgm:t>
    </dgm:pt>
    <dgm:pt modelId="{A8DF8FDD-D88C-4CC2-9F80-61E954E0D19E}">
      <dgm:prSet phldrT="[Text]" custT="1"/>
      <dgm:spPr>
        <a:solidFill>
          <a:srgbClr val="FF0000">
            <a:alpha val="50000"/>
          </a:srgbClr>
        </a:solidFill>
      </dgm:spPr>
      <dgm:t>
        <a:bodyPr/>
        <a:lstStyle/>
        <a:p>
          <a:r>
            <a:rPr lang="en-AU" sz="1800" b="1" dirty="0" smtClean="0">
              <a:latin typeface="Comic Sans MS" pitchFamily="66" charset="0"/>
            </a:rPr>
            <a:t>5.3 Local Decision Making</a:t>
          </a:r>
          <a:endParaRPr lang="en-AU" sz="1800" b="1" dirty="0">
            <a:latin typeface="Comic Sans MS" pitchFamily="66" charset="0"/>
          </a:endParaRPr>
        </a:p>
      </dgm:t>
    </dgm:pt>
    <dgm:pt modelId="{5851E5FA-EDDF-4FF4-AB2B-693969B29A13}" type="parTrans" cxnId="{26D6B116-BDB5-4FC7-8227-5AEAB25E339F}">
      <dgm:prSet/>
      <dgm:spPr/>
      <dgm:t>
        <a:bodyPr/>
        <a:lstStyle/>
        <a:p>
          <a:endParaRPr lang="en-AU"/>
        </a:p>
      </dgm:t>
    </dgm:pt>
    <dgm:pt modelId="{AE8661F1-402C-419D-A38C-3AE05ED5540A}" type="sibTrans" cxnId="{26D6B116-BDB5-4FC7-8227-5AEAB25E339F}">
      <dgm:prSet/>
      <dgm:spPr/>
      <dgm:t>
        <a:bodyPr/>
        <a:lstStyle/>
        <a:p>
          <a:endParaRPr lang="en-AU"/>
        </a:p>
      </dgm:t>
    </dgm:pt>
    <dgm:pt modelId="{74446500-59AC-4E5E-AF81-9E1B8E4756E5}" type="pres">
      <dgm:prSet presAssocID="{1DEEB6D9-DBBD-4807-8AD0-797C9C70CA6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E3C21F87-3182-44A3-B3BA-1E0E95AB1CCE}" type="pres">
      <dgm:prSet presAssocID="{1DEEB6D9-DBBD-4807-8AD0-797C9C70CA66}" presName="radial" presStyleCnt="0">
        <dgm:presLayoutVars>
          <dgm:animLvl val="ctr"/>
        </dgm:presLayoutVars>
      </dgm:prSet>
      <dgm:spPr/>
    </dgm:pt>
    <dgm:pt modelId="{8F82421A-5332-49D3-AF76-8FEEF98B0E38}" type="pres">
      <dgm:prSet presAssocID="{296C4CE5-7383-4DD3-B2CD-6684073ECDA8}" presName="centerShape" presStyleLbl="vennNode1" presStyleIdx="0" presStyleCnt="5" custScaleX="48569" custScaleY="43605" custLinFactNeighborX="-1653" custLinFactNeighborY="20815"/>
      <dgm:spPr/>
      <dgm:t>
        <a:bodyPr/>
        <a:lstStyle/>
        <a:p>
          <a:endParaRPr lang="en-AU"/>
        </a:p>
      </dgm:t>
    </dgm:pt>
    <dgm:pt modelId="{1955E99C-6454-459C-8E23-6CD211B15D38}" type="pres">
      <dgm:prSet presAssocID="{5F0F4F11-F45F-479E-857A-AFC1A38A433A}" presName="node" presStyleLbl="vennNode1" presStyleIdx="1" presStyleCnt="5" custScaleX="143616" custScaleY="84167" custRadScaleRad="38366" custRadScaleInc="-11810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A3ED71C4-F4CD-49FC-A676-E98B6C2AE511}" type="pres">
      <dgm:prSet presAssocID="{9633E164-4ED2-4FBF-B02F-623F1A8E4F70}" presName="node" presStyleLbl="vennNode1" presStyleIdx="2" presStyleCnt="5" custScaleX="112353" custScaleY="91922" custRadScaleRad="96159" custRadScaleInc="22208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E2E2C5C-4EE7-44C6-9937-1974E0B53098}" type="pres">
      <dgm:prSet presAssocID="{0782CEB4-F624-45D8-9491-ADDA83C8540D}" presName="node" presStyleLbl="vennNode1" presStyleIdx="3" presStyleCnt="5" custScaleX="158403" custScaleY="71559" custRadScaleRad="114191" custRadScaleInc="184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00E7C4F8-4BDB-4A97-821B-0E78E1060585}" type="pres">
      <dgm:prSet presAssocID="{A8DF8FDD-D88C-4CC2-9F80-61E954E0D19E}" presName="node" presStyleLbl="vennNode1" presStyleIdx="4" presStyleCnt="5" custScaleX="113990" custScaleY="79078" custRadScaleRad="106068" custRadScaleInc="-2107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5C7B4600-E12B-4D6B-8F1E-2A7380C1D02D}" srcId="{296C4CE5-7383-4DD3-B2CD-6684073ECDA8}" destId="{9633E164-4ED2-4FBF-B02F-623F1A8E4F70}" srcOrd="1" destOrd="0" parTransId="{3B71343C-0091-4FAD-AB1A-C861042BE8E5}" sibTransId="{4556716B-BA67-4B35-87F0-4BB3A436B26B}"/>
    <dgm:cxn modelId="{26D6B116-BDB5-4FC7-8227-5AEAB25E339F}" srcId="{296C4CE5-7383-4DD3-B2CD-6684073ECDA8}" destId="{A8DF8FDD-D88C-4CC2-9F80-61E954E0D19E}" srcOrd="3" destOrd="0" parTransId="{5851E5FA-EDDF-4FF4-AB2B-693969B29A13}" sibTransId="{AE8661F1-402C-419D-A38C-3AE05ED5540A}"/>
    <dgm:cxn modelId="{6247E00B-B0D3-4278-882E-6432DF8DE060}" type="presOf" srcId="{296C4CE5-7383-4DD3-B2CD-6684073ECDA8}" destId="{8F82421A-5332-49D3-AF76-8FEEF98B0E38}" srcOrd="0" destOrd="0" presId="urn:microsoft.com/office/officeart/2005/8/layout/radial3"/>
    <dgm:cxn modelId="{F6B9DA57-C7EC-43D1-8904-1FE4ADCA7D91}" type="presOf" srcId="{9633E164-4ED2-4FBF-B02F-623F1A8E4F70}" destId="{A3ED71C4-F4CD-49FC-A676-E98B6C2AE511}" srcOrd="0" destOrd="0" presId="urn:microsoft.com/office/officeart/2005/8/layout/radial3"/>
    <dgm:cxn modelId="{55162CBC-3A10-4C07-9CA4-67280CF67EB6}" srcId="{1DEEB6D9-DBBD-4807-8AD0-797C9C70CA66}" destId="{296C4CE5-7383-4DD3-B2CD-6684073ECDA8}" srcOrd="0" destOrd="0" parTransId="{4EA98195-76E6-435D-ABA4-414D17015D11}" sibTransId="{9D75DB9A-3601-404E-B2BE-13134B6832B2}"/>
    <dgm:cxn modelId="{218CE942-4E1B-420A-A2E8-3AFF68C81E08}" type="presOf" srcId="{5F0F4F11-F45F-479E-857A-AFC1A38A433A}" destId="{1955E99C-6454-459C-8E23-6CD211B15D38}" srcOrd="0" destOrd="0" presId="urn:microsoft.com/office/officeart/2005/8/layout/radial3"/>
    <dgm:cxn modelId="{DE6385DA-CFAD-4949-9689-9E3C08FB0AC6}" type="presOf" srcId="{1DEEB6D9-DBBD-4807-8AD0-797C9C70CA66}" destId="{74446500-59AC-4E5E-AF81-9E1B8E4756E5}" srcOrd="0" destOrd="0" presId="urn:microsoft.com/office/officeart/2005/8/layout/radial3"/>
    <dgm:cxn modelId="{D8BDB248-8C3D-451D-880A-3F29F4B8AAD0}" type="presOf" srcId="{A8DF8FDD-D88C-4CC2-9F80-61E954E0D19E}" destId="{00E7C4F8-4BDB-4A97-821B-0E78E1060585}" srcOrd="0" destOrd="0" presId="urn:microsoft.com/office/officeart/2005/8/layout/radial3"/>
    <dgm:cxn modelId="{AD961CE7-0590-450C-AB02-28FBA1AB1124}" type="presOf" srcId="{0782CEB4-F624-45D8-9491-ADDA83C8540D}" destId="{6E2E2C5C-4EE7-44C6-9937-1974E0B53098}" srcOrd="0" destOrd="0" presId="urn:microsoft.com/office/officeart/2005/8/layout/radial3"/>
    <dgm:cxn modelId="{A62977EE-69DC-451F-9259-54B962EFBAC9}" srcId="{296C4CE5-7383-4DD3-B2CD-6684073ECDA8}" destId="{0782CEB4-F624-45D8-9491-ADDA83C8540D}" srcOrd="2" destOrd="0" parTransId="{AB78789C-4C0F-42C2-9F31-26D7278D65DA}" sibTransId="{8813EF86-4F58-45DF-BC40-6452C85030B7}"/>
    <dgm:cxn modelId="{EBB7B833-FC5F-496F-94A9-85E15CEF264A}" srcId="{296C4CE5-7383-4DD3-B2CD-6684073ECDA8}" destId="{5F0F4F11-F45F-479E-857A-AFC1A38A433A}" srcOrd="0" destOrd="0" parTransId="{5C924C81-2675-44D1-B9BA-ADC500D07F8D}" sibTransId="{2F42CE34-31A5-444C-AFD2-51E81EE773BC}"/>
    <dgm:cxn modelId="{3736A32F-363B-437A-80C1-FE41EFAFE205}" type="presParOf" srcId="{74446500-59AC-4E5E-AF81-9E1B8E4756E5}" destId="{E3C21F87-3182-44A3-B3BA-1E0E95AB1CCE}" srcOrd="0" destOrd="0" presId="urn:microsoft.com/office/officeart/2005/8/layout/radial3"/>
    <dgm:cxn modelId="{D88D879B-C98B-4143-A840-3DF779D43EDC}" type="presParOf" srcId="{E3C21F87-3182-44A3-B3BA-1E0E95AB1CCE}" destId="{8F82421A-5332-49D3-AF76-8FEEF98B0E38}" srcOrd="0" destOrd="0" presId="urn:microsoft.com/office/officeart/2005/8/layout/radial3"/>
    <dgm:cxn modelId="{152FF00B-43CA-4686-9906-EAC2E4C85A17}" type="presParOf" srcId="{E3C21F87-3182-44A3-B3BA-1E0E95AB1CCE}" destId="{1955E99C-6454-459C-8E23-6CD211B15D38}" srcOrd="1" destOrd="0" presId="urn:microsoft.com/office/officeart/2005/8/layout/radial3"/>
    <dgm:cxn modelId="{C8E9BCB7-2D23-4B20-8D49-1FFB7691B64B}" type="presParOf" srcId="{E3C21F87-3182-44A3-B3BA-1E0E95AB1CCE}" destId="{A3ED71C4-F4CD-49FC-A676-E98B6C2AE511}" srcOrd="2" destOrd="0" presId="urn:microsoft.com/office/officeart/2005/8/layout/radial3"/>
    <dgm:cxn modelId="{F99BA4CD-4E81-4C44-ADF0-DE6C415013EB}" type="presParOf" srcId="{E3C21F87-3182-44A3-B3BA-1E0E95AB1CCE}" destId="{6E2E2C5C-4EE7-44C6-9937-1974E0B53098}" srcOrd="3" destOrd="0" presId="urn:microsoft.com/office/officeart/2005/8/layout/radial3"/>
    <dgm:cxn modelId="{8F85CF84-3B86-4666-8052-6C29DB266F68}" type="presParOf" srcId="{E3C21F87-3182-44A3-B3BA-1E0E95AB1CCE}" destId="{00E7C4F8-4BDB-4A97-821B-0E78E1060585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234861-CE74-43B3-8805-1758AF22A682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FD7D601B-225B-4B68-8045-CA8341126576}">
      <dgm:prSet phldrT="[Text]"/>
      <dgm:spPr/>
      <dgm:t>
        <a:bodyPr/>
        <a:lstStyle/>
        <a:p>
          <a:r>
            <a:rPr lang="en-AU" b="1" dirty="0" smtClean="0">
              <a:solidFill>
                <a:srgbClr val="FFC000"/>
              </a:solidFill>
              <a:latin typeface="Comic Sans MS" pitchFamily="66" charset="0"/>
            </a:rPr>
            <a:t>Connected Communities</a:t>
          </a:r>
          <a:endParaRPr lang="en-AU" b="1" dirty="0">
            <a:solidFill>
              <a:srgbClr val="FFC000"/>
            </a:solidFill>
            <a:latin typeface="Comic Sans MS" pitchFamily="66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7642D7AA-CF6D-46E7-85A6-5444F7998920}" type="parTrans" cxnId="{84B71E1A-79EC-4D34-B1FF-C9356DFD4DD2}">
      <dgm:prSet/>
      <dgm:spPr/>
      <dgm:t>
        <a:bodyPr/>
        <a:lstStyle/>
        <a:p>
          <a:endParaRPr lang="en-AU"/>
        </a:p>
      </dgm:t>
    </dgm:pt>
    <dgm:pt modelId="{A9B609E0-8E72-443B-8F95-902BE2B6AA96}" type="sibTrans" cxnId="{84B71E1A-79EC-4D34-B1FF-C9356DFD4DD2}">
      <dgm:prSet/>
      <dgm:spPr/>
      <dgm:t>
        <a:bodyPr/>
        <a:lstStyle/>
        <a:p>
          <a:endParaRPr lang="en-AU"/>
        </a:p>
      </dgm:t>
    </dgm:pt>
    <dgm:pt modelId="{AF74A23C-031B-40E0-9D60-36BB2AB31DEB}">
      <dgm:prSet phldrT="[Text]"/>
      <dgm:spPr/>
      <dgm:t>
        <a:bodyPr/>
        <a:lstStyle/>
        <a:p>
          <a:r>
            <a:rPr lang="en-AU" b="1" dirty="0" smtClean="0">
              <a:solidFill>
                <a:srgbClr val="FFC000"/>
              </a:solidFill>
              <a:latin typeface="Comic Sans MS" pitchFamily="66" charset="0"/>
            </a:rPr>
            <a:t>Opportunity Hubs</a:t>
          </a:r>
          <a:endParaRPr lang="en-AU" b="1" dirty="0">
            <a:solidFill>
              <a:srgbClr val="FFC000"/>
            </a:solidFill>
            <a:latin typeface="Comic Sans MS" pitchFamily="66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DF9D7456-0347-467C-AA1F-7965E8D20D57}" type="parTrans" cxnId="{B8BE44E5-9177-4C14-8679-952D9D9412CA}">
      <dgm:prSet/>
      <dgm:spPr/>
      <dgm:t>
        <a:bodyPr/>
        <a:lstStyle/>
        <a:p>
          <a:endParaRPr lang="en-AU"/>
        </a:p>
      </dgm:t>
    </dgm:pt>
    <dgm:pt modelId="{6F6509D6-F9D4-484F-BC64-531228D7D28D}" type="sibTrans" cxnId="{B8BE44E5-9177-4C14-8679-952D9D9412CA}">
      <dgm:prSet/>
      <dgm:spPr/>
      <dgm:t>
        <a:bodyPr/>
        <a:lstStyle/>
        <a:p>
          <a:endParaRPr lang="en-AU"/>
        </a:p>
      </dgm:t>
    </dgm:pt>
    <dgm:pt modelId="{CD6CBB74-1EA0-40C7-B030-BFD8175AB452}">
      <dgm:prSet phldrT="[Text]"/>
      <dgm:spPr/>
      <dgm:t>
        <a:bodyPr/>
        <a:lstStyle/>
        <a:p>
          <a:r>
            <a:rPr lang="en-AU" b="1" dirty="0" smtClean="0">
              <a:solidFill>
                <a:srgbClr val="FFC000"/>
              </a:solidFill>
              <a:latin typeface="Comic Sans MS" pitchFamily="66" charset="0"/>
            </a:rPr>
            <a:t>Economic Participation</a:t>
          </a:r>
          <a:endParaRPr lang="en-AU" b="1" dirty="0">
            <a:solidFill>
              <a:srgbClr val="FFC000"/>
            </a:solidFill>
            <a:latin typeface="Comic Sans MS" pitchFamily="66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77C95C35-27D4-4406-AC31-F405822C425B}" type="parTrans" cxnId="{53D6D4B4-3B77-426A-B309-1F85550006DC}">
      <dgm:prSet/>
      <dgm:spPr/>
      <dgm:t>
        <a:bodyPr/>
        <a:lstStyle/>
        <a:p>
          <a:endParaRPr lang="en-AU"/>
        </a:p>
      </dgm:t>
    </dgm:pt>
    <dgm:pt modelId="{68147EC9-C53F-49A6-A824-8A11C8C1A9DB}" type="sibTrans" cxnId="{53D6D4B4-3B77-426A-B309-1F85550006DC}">
      <dgm:prSet/>
      <dgm:spPr/>
      <dgm:t>
        <a:bodyPr/>
        <a:lstStyle/>
        <a:p>
          <a:endParaRPr lang="en-AU"/>
        </a:p>
      </dgm:t>
    </dgm:pt>
    <dgm:pt modelId="{D15ED19F-B4EB-457E-941E-71EE81093DB4}" type="pres">
      <dgm:prSet presAssocID="{12234861-CE74-43B3-8805-1758AF22A682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AU"/>
        </a:p>
      </dgm:t>
    </dgm:pt>
    <dgm:pt modelId="{43D2731C-002C-491F-9ECC-6001CA133CB5}" type="pres">
      <dgm:prSet presAssocID="{FD7D601B-225B-4B68-8045-CA8341126576}" presName="Accent1" presStyleCnt="0"/>
      <dgm:spPr/>
    </dgm:pt>
    <dgm:pt modelId="{2C0E6BCA-54AE-4AA7-A96F-3AC7201E089E}" type="pres">
      <dgm:prSet presAssocID="{FD7D601B-225B-4B68-8045-CA8341126576}" presName="Accent" presStyleLbl="node1" presStyleIdx="0" presStyleCnt="3"/>
      <dgm:spPr/>
    </dgm:pt>
    <dgm:pt modelId="{4E2E7BA4-6466-4535-8654-8A9B926B52A9}" type="pres">
      <dgm:prSet presAssocID="{FD7D601B-225B-4B68-8045-CA8341126576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859015E-2161-4AC9-98F9-9CA8B66A2F34}" type="pres">
      <dgm:prSet presAssocID="{AF74A23C-031B-40E0-9D60-36BB2AB31DEB}" presName="Accent2" presStyleCnt="0"/>
      <dgm:spPr/>
    </dgm:pt>
    <dgm:pt modelId="{9DAFEB54-A67B-4B87-96DA-A08E30F21671}" type="pres">
      <dgm:prSet presAssocID="{AF74A23C-031B-40E0-9D60-36BB2AB31DEB}" presName="Accent" presStyleLbl="node1" presStyleIdx="1" presStyleCnt="3"/>
      <dgm:spPr/>
    </dgm:pt>
    <dgm:pt modelId="{71AF978E-7DA1-4D18-9674-17F868BDBC2A}" type="pres">
      <dgm:prSet presAssocID="{AF74A23C-031B-40E0-9D60-36BB2AB31DEB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52128C13-ED06-49E9-905C-166DFBBBDC18}" type="pres">
      <dgm:prSet presAssocID="{CD6CBB74-1EA0-40C7-B030-BFD8175AB452}" presName="Accent3" presStyleCnt="0"/>
      <dgm:spPr/>
    </dgm:pt>
    <dgm:pt modelId="{885950F8-EE26-47AA-BE6A-5CBF8B6F848C}" type="pres">
      <dgm:prSet presAssocID="{CD6CBB74-1EA0-40C7-B030-BFD8175AB452}" presName="Accent" presStyleLbl="node1" presStyleIdx="2" presStyleCnt="3"/>
      <dgm:spPr/>
    </dgm:pt>
    <dgm:pt modelId="{F7C62C37-A774-43C5-8833-9FB0EB456068}" type="pres">
      <dgm:prSet presAssocID="{CD6CBB74-1EA0-40C7-B030-BFD8175AB452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8E39DBE9-B580-4C13-A8AB-2E3616D116B7}" type="presOf" srcId="{12234861-CE74-43B3-8805-1758AF22A682}" destId="{D15ED19F-B4EB-457E-941E-71EE81093DB4}" srcOrd="0" destOrd="0" presId="urn:microsoft.com/office/officeart/2009/layout/CircleArrowProcess"/>
    <dgm:cxn modelId="{53D6D4B4-3B77-426A-B309-1F85550006DC}" srcId="{12234861-CE74-43B3-8805-1758AF22A682}" destId="{CD6CBB74-1EA0-40C7-B030-BFD8175AB452}" srcOrd="2" destOrd="0" parTransId="{77C95C35-27D4-4406-AC31-F405822C425B}" sibTransId="{68147EC9-C53F-49A6-A824-8A11C8C1A9DB}"/>
    <dgm:cxn modelId="{F89D731B-1E78-4BC6-9AA8-D51A268A9917}" type="presOf" srcId="{FD7D601B-225B-4B68-8045-CA8341126576}" destId="{4E2E7BA4-6466-4535-8654-8A9B926B52A9}" srcOrd="0" destOrd="0" presId="urn:microsoft.com/office/officeart/2009/layout/CircleArrowProcess"/>
    <dgm:cxn modelId="{84B71E1A-79EC-4D34-B1FF-C9356DFD4DD2}" srcId="{12234861-CE74-43B3-8805-1758AF22A682}" destId="{FD7D601B-225B-4B68-8045-CA8341126576}" srcOrd="0" destOrd="0" parTransId="{7642D7AA-CF6D-46E7-85A6-5444F7998920}" sibTransId="{A9B609E0-8E72-443B-8F95-902BE2B6AA96}"/>
    <dgm:cxn modelId="{9FECD84E-D335-4D33-B5E8-2C9330A07B17}" type="presOf" srcId="{AF74A23C-031B-40E0-9D60-36BB2AB31DEB}" destId="{71AF978E-7DA1-4D18-9674-17F868BDBC2A}" srcOrd="0" destOrd="0" presId="urn:microsoft.com/office/officeart/2009/layout/CircleArrowProcess"/>
    <dgm:cxn modelId="{9F858233-B879-42B9-9922-3935E231E57B}" type="presOf" srcId="{CD6CBB74-1EA0-40C7-B030-BFD8175AB452}" destId="{F7C62C37-A774-43C5-8833-9FB0EB456068}" srcOrd="0" destOrd="0" presId="urn:microsoft.com/office/officeart/2009/layout/CircleArrowProcess"/>
    <dgm:cxn modelId="{B8BE44E5-9177-4C14-8679-952D9D9412CA}" srcId="{12234861-CE74-43B3-8805-1758AF22A682}" destId="{AF74A23C-031B-40E0-9D60-36BB2AB31DEB}" srcOrd="1" destOrd="0" parTransId="{DF9D7456-0347-467C-AA1F-7965E8D20D57}" sibTransId="{6F6509D6-F9D4-484F-BC64-531228D7D28D}"/>
    <dgm:cxn modelId="{153AC229-E334-4C77-9059-E6F80B441FCD}" type="presParOf" srcId="{D15ED19F-B4EB-457E-941E-71EE81093DB4}" destId="{43D2731C-002C-491F-9ECC-6001CA133CB5}" srcOrd="0" destOrd="0" presId="urn:microsoft.com/office/officeart/2009/layout/CircleArrowProcess"/>
    <dgm:cxn modelId="{968962EF-9D8D-42B3-A3D9-AFBBF444E89E}" type="presParOf" srcId="{43D2731C-002C-491F-9ECC-6001CA133CB5}" destId="{2C0E6BCA-54AE-4AA7-A96F-3AC7201E089E}" srcOrd="0" destOrd="0" presId="urn:microsoft.com/office/officeart/2009/layout/CircleArrowProcess"/>
    <dgm:cxn modelId="{2C2F4796-045A-4921-8F45-E5873E347DEE}" type="presParOf" srcId="{D15ED19F-B4EB-457E-941E-71EE81093DB4}" destId="{4E2E7BA4-6466-4535-8654-8A9B926B52A9}" srcOrd="1" destOrd="0" presId="urn:microsoft.com/office/officeart/2009/layout/CircleArrowProcess"/>
    <dgm:cxn modelId="{1D2CE00B-DBED-4236-8314-3B8BFF0116B3}" type="presParOf" srcId="{D15ED19F-B4EB-457E-941E-71EE81093DB4}" destId="{3859015E-2161-4AC9-98F9-9CA8B66A2F34}" srcOrd="2" destOrd="0" presId="urn:microsoft.com/office/officeart/2009/layout/CircleArrowProcess"/>
    <dgm:cxn modelId="{F700C96B-96B2-4125-9898-85E9D583D1E3}" type="presParOf" srcId="{3859015E-2161-4AC9-98F9-9CA8B66A2F34}" destId="{9DAFEB54-A67B-4B87-96DA-A08E30F21671}" srcOrd="0" destOrd="0" presId="urn:microsoft.com/office/officeart/2009/layout/CircleArrowProcess"/>
    <dgm:cxn modelId="{9185BBFB-A15F-4157-89C2-46D3BA1F4C30}" type="presParOf" srcId="{D15ED19F-B4EB-457E-941E-71EE81093DB4}" destId="{71AF978E-7DA1-4D18-9674-17F868BDBC2A}" srcOrd="3" destOrd="0" presId="urn:microsoft.com/office/officeart/2009/layout/CircleArrowProcess"/>
    <dgm:cxn modelId="{0FDB667A-2749-4378-9400-B0EBCC5B946C}" type="presParOf" srcId="{D15ED19F-B4EB-457E-941E-71EE81093DB4}" destId="{52128C13-ED06-49E9-905C-166DFBBBDC18}" srcOrd="4" destOrd="0" presId="urn:microsoft.com/office/officeart/2009/layout/CircleArrowProcess"/>
    <dgm:cxn modelId="{9B0CD182-F4C8-4C7D-AA30-8BA0FB605FDB}" type="presParOf" srcId="{52128C13-ED06-49E9-905C-166DFBBBDC18}" destId="{885950F8-EE26-47AA-BE6A-5CBF8B6F848C}" srcOrd="0" destOrd="0" presId="urn:microsoft.com/office/officeart/2009/layout/CircleArrowProcess"/>
    <dgm:cxn modelId="{66919F53-73AB-4B8A-B5A6-FA020665A6F9}" type="presParOf" srcId="{D15ED19F-B4EB-457E-941E-71EE81093DB4}" destId="{F7C62C37-A774-43C5-8833-9FB0EB456068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82421A-5332-49D3-AF76-8FEEF98B0E38}">
      <dsp:nvSpPr>
        <dsp:cNvPr id="0" name=""/>
        <dsp:cNvSpPr/>
      </dsp:nvSpPr>
      <dsp:spPr>
        <a:xfrm>
          <a:off x="2339817" y="4032466"/>
          <a:ext cx="1778221" cy="159647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7470" tIns="77470" rIns="77470" bIns="77470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6100" kern="1200" dirty="0" smtClean="0">
              <a:solidFill>
                <a:schemeClr val="tx1"/>
              </a:solidFill>
              <a:latin typeface="Comic Sans MS" pitchFamily="66" charset="0"/>
            </a:rPr>
            <a:t> </a:t>
          </a:r>
          <a:endParaRPr lang="en-AU" sz="6100" kern="1200" dirty="0">
            <a:solidFill>
              <a:schemeClr val="tx1"/>
            </a:solidFill>
            <a:latin typeface="Comic Sans MS" pitchFamily="66" charset="0"/>
          </a:endParaRPr>
        </a:p>
      </dsp:txBody>
      <dsp:txXfrm>
        <a:off x="2600231" y="4266265"/>
        <a:ext cx="1257393" cy="1128880"/>
      </dsp:txXfrm>
    </dsp:sp>
    <dsp:sp modelId="{1955E99C-6454-459C-8E23-6CD211B15D38}">
      <dsp:nvSpPr>
        <dsp:cNvPr id="0" name=""/>
        <dsp:cNvSpPr/>
      </dsp:nvSpPr>
      <dsp:spPr>
        <a:xfrm>
          <a:off x="1824499" y="2168669"/>
          <a:ext cx="2629053" cy="1540772"/>
        </a:xfrm>
        <a:prstGeom prst="ellipse">
          <a:avLst/>
        </a:prstGeom>
        <a:solidFill>
          <a:srgbClr val="FF000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800" b="1" kern="1200" dirty="0" smtClean="0">
              <a:latin typeface="Comic Sans MS" pitchFamily="66" charset="0"/>
            </a:rPr>
            <a:t>5.1 Linking Education and Employment </a:t>
          </a:r>
          <a:endParaRPr lang="en-AU" sz="1800" b="1" kern="1200" dirty="0">
            <a:latin typeface="Comic Sans MS" pitchFamily="66" charset="0"/>
          </a:endParaRPr>
        </a:p>
      </dsp:txBody>
      <dsp:txXfrm>
        <a:off x="2209515" y="2394310"/>
        <a:ext cx="1859021" cy="1089490"/>
      </dsp:txXfrm>
    </dsp:sp>
    <dsp:sp modelId="{A3ED71C4-F4CD-49FC-A676-E98B6C2AE511}">
      <dsp:nvSpPr>
        <dsp:cNvPr id="0" name=""/>
        <dsp:cNvSpPr/>
      </dsp:nvSpPr>
      <dsp:spPr>
        <a:xfrm>
          <a:off x="4434005" y="3780427"/>
          <a:ext cx="2056749" cy="1682736"/>
        </a:xfrm>
        <a:prstGeom prst="ellipse">
          <a:avLst/>
        </a:prstGeom>
        <a:solidFill>
          <a:srgbClr val="FF000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800" b="1" kern="1200" dirty="0" smtClean="0">
              <a:latin typeface="Comic Sans MS" pitchFamily="66" charset="0"/>
            </a:rPr>
            <a:t>5.2 Language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800" b="1" kern="1200" dirty="0" smtClean="0">
              <a:latin typeface="Comic Sans MS" pitchFamily="66" charset="0"/>
            </a:rPr>
            <a:t>and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800" b="1" kern="1200" dirty="0" smtClean="0">
              <a:latin typeface="Comic Sans MS" pitchFamily="66" charset="0"/>
            </a:rPr>
            <a:t>Culture</a:t>
          </a:r>
          <a:endParaRPr lang="en-AU" sz="1800" b="1" kern="1200" dirty="0">
            <a:latin typeface="Comic Sans MS" pitchFamily="66" charset="0"/>
          </a:endParaRPr>
        </a:p>
      </dsp:txBody>
      <dsp:txXfrm>
        <a:off x="4735209" y="4026858"/>
        <a:ext cx="1454341" cy="1189874"/>
      </dsp:txXfrm>
    </dsp:sp>
    <dsp:sp modelId="{6E2E2C5C-4EE7-44C6-9937-1974E0B53098}">
      <dsp:nvSpPr>
        <dsp:cNvPr id="0" name=""/>
        <dsp:cNvSpPr/>
      </dsp:nvSpPr>
      <dsp:spPr>
        <a:xfrm>
          <a:off x="1779027" y="5904651"/>
          <a:ext cx="2899746" cy="1309968"/>
        </a:xfrm>
        <a:prstGeom prst="ellipse">
          <a:avLst/>
        </a:prstGeom>
        <a:solidFill>
          <a:srgbClr val="FF000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800" b="1" kern="1200" dirty="0" smtClean="0">
              <a:latin typeface="Comic Sans MS" pitchFamily="66" charset="0"/>
            </a:rPr>
            <a:t>5.4 Accountability</a:t>
          </a:r>
          <a:endParaRPr lang="en-AU" sz="1800" b="1" kern="1200" dirty="0">
            <a:latin typeface="Comic Sans MS" pitchFamily="66" charset="0"/>
          </a:endParaRPr>
        </a:p>
      </dsp:txBody>
      <dsp:txXfrm>
        <a:off x="2203685" y="6096491"/>
        <a:ext cx="2050430" cy="926288"/>
      </dsp:txXfrm>
    </dsp:sp>
    <dsp:sp modelId="{00E7C4F8-4BDB-4A97-821B-0E78E1060585}">
      <dsp:nvSpPr>
        <dsp:cNvPr id="0" name=""/>
        <dsp:cNvSpPr/>
      </dsp:nvSpPr>
      <dsp:spPr>
        <a:xfrm>
          <a:off x="-119906" y="3936313"/>
          <a:ext cx="2086716" cy="1447612"/>
        </a:xfrm>
        <a:prstGeom prst="ellipse">
          <a:avLst/>
        </a:prstGeom>
        <a:solidFill>
          <a:srgbClr val="FF000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800" b="1" kern="1200" dirty="0" smtClean="0">
              <a:latin typeface="Comic Sans MS" pitchFamily="66" charset="0"/>
            </a:rPr>
            <a:t>5.3 Local Decision Making</a:t>
          </a:r>
          <a:endParaRPr lang="en-AU" sz="1800" b="1" kern="1200" dirty="0">
            <a:latin typeface="Comic Sans MS" pitchFamily="66" charset="0"/>
          </a:endParaRPr>
        </a:p>
      </dsp:txBody>
      <dsp:txXfrm>
        <a:off x="185686" y="4148311"/>
        <a:ext cx="1475532" cy="10236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0E6BCA-54AE-4AA7-A96F-3AC7201E089E}">
      <dsp:nvSpPr>
        <dsp:cNvPr id="0" name=""/>
        <dsp:cNvSpPr/>
      </dsp:nvSpPr>
      <dsp:spPr>
        <a:xfrm>
          <a:off x="2065472" y="0"/>
          <a:ext cx="2839418" cy="2839850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2E7BA4-6466-4535-8654-8A9B926B52A9}">
      <dsp:nvSpPr>
        <dsp:cNvPr id="0" name=""/>
        <dsp:cNvSpPr/>
      </dsp:nvSpPr>
      <dsp:spPr>
        <a:xfrm>
          <a:off x="2693077" y="1025272"/>
          <a:ext cx="1577810" cy="7887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000" b="1" kern="1200" dirty="0" smtClean="0">
              <a:solidFill>
                <a:srgbClr val="FFC000"/>
              </a:solidFill>
              <a:latin typeface="Comic Sans MS" pitchFamily="66" charset="0"/>
            </a:rPr>
            <a:t>Connected Communities</a:t>
          </a:r>
          <a:endParaRPr lang="en-AU" sz="2000" b="1" kern="1200" dirty="0">
            <a:solidFill>
              <a:srgbClr val="FFC000"/>
            </a:solidFill>
            <a:latin typeface="Comic Sans MS" pitchFamily="66" charset="0"/>
          </a:endParaRPr>
        </a:p>
      </dsp:txBody>
      <dsp:txXfrm>
        <a:off x="2693077" y="1025272"/>
        <a:ext cx="1577810" cy="788716"/>
      </dsp:txXfrm>
    </dsp:sp>
    <dsp:sp modelId="{9DAFEB54-A67B-4B87-96DA-A08E30F21671}">
      <dsp:nvSpPr>
        <dsp:cNvPr id="0" name=""/>
        <dsp:cNvSpPr/>
      </dsp:nvSpPr>
      <dsp:spPr>
        <a:xfrm>
          <a:off x="1276833" y="1631704"/>
          <a:ext cx="2839418" cy="2839850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AF978E-7DA1-4D18-9674-17F868BDBC2A}">
      <dsp:nvSpPr>
        <dsp:cNvPr id="0" name=""/>
        <dsp:cNvSpPr/>
      </dsp:nvSpPr>
      <dsp:spPr>
        <a:xfrm>
          <a:off x="1907638" y="2666415"/>
          <a:ext cx="1577810" cy="7887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000" b="1" kern="1200" dirty="0" smtClean="0">
              <a:solidFill>
                <a:srgbClr val="FFC000"/>
              </a:solidFill>
              <a:latin typeface="Comic Sans MS" pitchFamily="66" charset="0"/>
            </a:rPr>
            <a:t>Opportunity Hubs</a:t>
          </a:r>
          <a:endParaRPr lang="en-AU" sz="2000" b="1" kern="1200" dirty="0">
            <a:solidFill>
              <a:srgbClr val="FFC000"/>
            </a:solidFill>
            <a:latin typeface="Comic Sans MS" pitchFamily="66" charset="0"/>
          </a:endParaRPr>
        </a:p>
      </dsp:txBody>
      <dsp:txXfrm>
        <a:off x="1907638" y="2666415"/>
        <a:ext cx="1577810" cy="788716"/>
      </dsp:txXfrm>
    </dsp:sp>
    <dsp:sp modelId="{885950F8-EE26-47AA-BE6A-5CBF8B6F848C}">
      <dsp:nvSpPr>
        <dsp:cNvPr id="0" name=""/>
        <dsp:cNvSpPr/>
      </dsp:nvSpPr>
      <dsp:spPr>
        <a:xfrm>
          <a:off x="2267564" y="3458671"/>
          <a:ext cx="2439500" cy="2440478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C62C37-A774-43C5-8833-9FB0EB456068}">
      <dsp:nvSpPr>
        <dsp:cNvPr id="0" name=""/>
        <dsp:cNvSpPr/>
      </dsp:nvSpPr>
      <dsp:spPr>
        <a:xfrm>
          <a:off x="2696809" y="4309918"/>
          <a:ext cx="1577810" cy="7887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000" b="1" kern="1200" dirty="0" smtClean="0">
              <a:solidFill>
                <a:srgbClr val="FFC000"/>
              </a:solidFill>
              <a:latin typeface="Comic Sans MS" pitchFamily="66" charset="0"/>
            </a:rPr>
            <a:t>Economic Participation</a:t>
          </a:r>
          <a:endParaRPr lang="en-AU" sz="2000" b="1" kern="1200" dirty="0">
            <a:solidFill>
              <a:srgbClr val="FFC000"/>
            </a:solidFill>
            <a:latin typeface="Comic Sans MS" pitchFamily="66" charset="0"/>
          </a:endParaRPr>
        </a:p>
      </dsp:txBody>
      <dsp:txXfrm>
        <a:off x="2696809" y="4309918"/>
        <a:ext cx="1577810" cy="7887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A04F58-574B-46B3-8FB8-81B6BF3674F1}" type="datetimeFigureOut">
              <a:rPr lang="en-AU" smtClean="0"/>
              <a:t>21/03/2014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06600" y="746125"/>
            <a:ext cx="27940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1B5DF5-A2E2-4E22-8BE6-53BA41F2926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60582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6600" y="746125"/>
            <a:ext cx="2794000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B5DF5-A2E2-4E22-8BE6-53BA41F29268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4323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C0418-B765-4FD9-93C9-86917DC43B4A}" type="datetimeFigureOut">
              <a:rPr lang="en-AU" smtClean="0"/>
              <a:t>21/03/2014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6F696-1B1C-4A42-8B44-377D0828576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86201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C0418-B765-4FD9-93C9-86917DC43B4A}" type="datetimeFigureOut">
              <a:rPr lang="en-AU" smtClean="0"/>
              <a:t>21/03/2014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6F696-1B1C-4A42-8B44-377D0828576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57164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6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6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C0418-B765-4FD9-93C9-86917DC43B4A}" type="datetimeFigureOut">
              <a:rPr lang="en-AU" smtClean="0"/>
              <a:t>21/03/2014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6F696-1B1C-4A42-8B44-377D0828576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15383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C0418-B765-4FD9-93C9-86917DC43B4A}" type="datetimeFigureOut">
              <a:rPr lang="en-AU" smtClean="0"/>
              <a:t>21/03/2014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6F696-1B1C-4A42-8B44-377D0828576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14923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C0418-B765-4FD9-93C9-86917DC43B4A}" type="datetimeFigureOut">
              <a:rPr lang="en-AU" smtClean="0"/>
              <a:t>21/03/2014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6F696-1B1C-4A42-8B44-377D0828576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59278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C0418-B765-4FD9-93C9-86917DC43B4A}" type="datetimeFigureOut">
              <a:rPr lang="en-AU" smtClean="0"/>
              <a:t>21/03/2014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6F696-1B1C-4A42-8B44-377D0828576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08300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C0418-B765-4FD9-93C9-86917DC43B4A}" type="datetimeFigureOut">
              <a:rPr lang="en-AU" smtClean="0"/>
              <a:t>21/03/2014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6F696-1B1C-4A42-8B44-377D0828576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40007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C0418-B765-4FD9-93C9-86917DC43B4A}" type="datetimeFigureOut">
              <a:rPr lang="en-AU" smtClean="0"/>
              <a:t>21/03/2014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6F696-1B1C-4A42-8B44-377D0828576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75179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C0418-B765-4FD9-93C9-86917DC43B4A}" type="datetimeFigureOut">
              <a:rPr lang="en-AU" smtClean="0"/>
              <a:t>21/03/2014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6F696-1B1C-4A42-8B44-377D0828576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0564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C0418-B765-4FD9-93C9-86917DC43B4A}" type="datetimeFigureOut">
              <a:rPr lang="en-AU" smtClean="0"/>
              <a:t>21/03/2014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6F696-1B1C-4A42-8B44-377D0828576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88066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C0418-B765-4FD9-93C9-86917DC43B4A}" type="datetimeFigureOut">
              <a:rPr lang="en-AU" smtClean="0"/>
              <a:t>21/03/2014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6F696-1B1C-4A42-8B44-377D0828576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43102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C0418-B765-4FD9-93C9-86917DC43B4A}" type="datetimeFigureOut">
              <a:rPr lang="en-AU" smtClean="0"/>
              <a:t>21/03/2014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6F696-1B1C-4A42-8B44-377D0828576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73579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NSW%20Government%20plan%20for%20Aboriginal%20affairs.mp4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6" y="75140"/>
            <a:ext cx="6743217" cy="848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6" y="923596"/>
            <a:ext cx="6743218" cy="7731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5" y="8654676"/>
            <a:ext cx="6743217" cy="4893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2223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640" y="1259632"/>
            <a:ext cx="6172200" cy="1524000"/>
          </a:xfrm>
        </p:spPr>
        <p:txBody>
          <a:bodyPr/>
          <a:lstStyle/>
          <a:p>
            <a:r>
              <a:rPr lang="en-AU" b="1" dirty="0" smtClean="0"/>
              <a:t>What the evidence is telling us</a:t>
            </a:r>
            <a:endParaRPr lang="en-AU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6" y="75140"/>
            <a:ext cx="6743217" cy="848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5" y="8654676"/>
            <a:ext cx="6743217" cy="4893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32656" y="3203848"/>
            <a:ext cx="626469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AU" sz="2000" dirty="0" smtClean="0"/>
              <a:t>the key factor in increasing engagement, achievement and school completion is </a:t>
            </a:r>
            <a:r>
              <a:rPr lang="en-AU" sz="2000" b="1" i="1" dirty="0" smtClean="0"/>
              <a:t>school culture</a:t>
            </a:r>
            <a:r>
              <a:rPr lang="en-AU" sz="2000" dirty="0" smtClean="0"/>
              <a:t>. </a:t>
            </a:r>
          </a:p>
          <a:p>
            <a:pPr marL="342900" indent="-342900">
              <a:buFont typeface="Arial" pitchFamily="34" charset="0"/>
              <a:buChar char="•"/>
            </a:pPr>
            <a:endParaRPr lang="en-AU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en-AU" sz="2000" dirty="0" smtClean="0"/>
              <a:t>Positive aspects of the culture include: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AU" sz="2000" dirty="0" smtClean="0"/>
              <a:t>A shared vision for the school community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AU" sz="2000" dirty="0" smtClean="0"/>
              <a:t>High expectations of success for both staff and students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AU" sz="2000" dirty="0" smtClean="0"/>
              <a:t>A learning environment that is responsive to individual needs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AU" sz="2000" dirty="0" smtClean="0"/>
              <a:t>A drive for continuous improvement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AU" sz="2000" dirty="0" smtClean="0"/>
              <a:t>Involvement of the Aboriginal community in planning and providing education. </a:t>
            </a:r>
          </a:p>
          <a:p>
            <a:pPr lvl="1"/>
            <a:endParaRPr lang="en-AU" sz="2000" dirty="0" smtClean="0"/>
          </a:p>
          <a:p>
            <a:pPr lvl="1"/>
            <a:r>
              <a:rPr lang="en-AU" sz="2000" dirty="0" smtClean="0"/>
              <a:t>On average a student who completes </a:t>
            </a:r>
            <a:r>
              <a:rPr lang="en-AU" sz="2000" dirty="0" err="1" smtClean="0"/>
              <a:t>Yr</a:t>
            </a:r>
            <a:r>
              <a:rPr lang="en-AU" sz="2000" dirty="0" smtClean="0"/>
              <a:t> 12 will earn half a million dollars more over the course of their life than one who left at year 10. 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162864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884" y="1049740"/>
            <a:ext cx="6172200" cy="1524000"/>
          </a:xfrm>
        </p:spPr>
        <p:txBody>
          <a:bodyPr/>
          <a:lstStyle/>
          <a:p>
            <a:r>
              <a:rPr lang="en-AU" b="1" dirty="0"/>
              <a:t>What </a:t>
            </a:r>
            <a:r>
              <a:rPr lang="en-AU" b="1" dirty="0" smtClean="0"/>
              <a:t>are we doing?</a:t>
            </a:r>
            <a:endParaRPr lang="en-AU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2983967"/>
              </p:ext>
            </p:extLst>
          </p:nvPr>
        </p:nvGraphicFramePr>
        <p:xfrm>
          <a:off x="333375" y="2268538"/>
          <a:ext cx="6181725" cy="5899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6" y="75140"/>
            <a:ext cx="6743217" cy="848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5" y="8654676"/>
            <a:ext cx="6743217" cy="4893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2439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9694" y="1306284"/>
            <a:ext cx="6480923" cy="319370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Connected Communities</a:t>
            </a:r>
            <a:endParaRPr lang="en-US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3812" y="2195736"/>
            <a:ext cx="619268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The  Taskforce endorsed connected Communities which is being implemented by the DEC in 15 schools to improve Aboriginal student educational outcomes. </a:t>
            </a:r>
          </a:p>
          <a:p>
            <a:endParaRPr lang="en-AU" dirty="0"/>
          </a:p>
          <a:p>
            <a:r>
              <a:rPr lang="en-AU" dirty="0" smtClean="0"/>
              <a:t>Connected Communities complements and builds on a number of key reforms in education including:</a:t>
            </a:r>
            <a:endParaRPr lang="en-AU" dirty="0"/>
          </a:p>
          <a:p>
            <a:pPr marL="285750" indent="-285750">
              <a:buFont typeface="Arial" pitchFamily="34" charset="0"/>
              <a:buChar char="•"/>
            </a:pPr>
            <a:r>
              <a:rPr lang="en-AU" dirty="0" smtClean="0"/>
              <a:t>Local Schools Local Decisions</a:t>
            </a:r>
            <a:endParaRPr lang="en-AU" dirty="0"/>
          </a:p>
          <a:p>
            <a:pPr marL="285750" indent="-285750">
              <a:buFont typeface="Arial" pitchFamily="34" charset="0"/>
              <a:buChar char="•"/>
            </a:pPr>
            <a:r>
              <a:rPr lang="en-AU" dirty="0" smtClean="0"/>
              <a:t>Early Action for Success</a:t>
            </a:r>
            <a:endParaRPr lang="en-AU" dirty="0"/>
          </a:p>
          <a:p>
            <a:pPr marL="285750" indent="-285750">
              <a:buFont typeface="Arial" pitchFamily="34" charset="0"/>
              <a:buChar char="•"/>
            </a:pPr>
            <a:r>
              <a:rPr lang="en-AU" dirty="0" smtClean="0"/>
              <a:t>Every Student Every School </a:t>
            </a:r>
          </a:p>
          <a:p>
            <a:pPr marL="285750" indent="-285750">
              <a:buFont typeface="Arial" pitchFamily="34" charset="0"/>
              <a:buChar char="•"/>
            </a:pPr>
            <a:endParaRPr lang="en-AU" dirty="0"/>
          </a:p>
          <a:p>
            <a:r>
              <a:rPr lang="en-AU" u="sng" dirty="0" smtClean="0"/>
              <a:t>Key features will include: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AU" dirty="0" smtClean="0"/>
              <a:t>Cultural awareness delivered by locally for all staff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AU" dirty="0" smtClean="0"/>
              <a:t>Teaching Aboriginal language and culture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AU" dirty="0" smtClean="0"/>
              <a:t>Additional school executive positions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AU" dirty="0" smtClean="0"/>
              <a:t>Early-years focus through to further learning and employment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AU" dirty="0" smtClean="0"/>
              <a:t>Personalised learning plans for all students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AU" dirty="0" smtClean="0"/>
              <a:t>Schools as a hub for service delivery, such as health and community services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AU" dirty="0" smtClean="0"/>
              <a:t>Targeted student support and mentoring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AU" dirty="0" smtClean="0"/>
              <a:t>Partnership and co-leadership with Aboriginal Community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AU" dirty="0" smtClean="0"/>
              <a:t>Partnership with universities and TAFE institutes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6" y="75140"/>
            <a:ext cx="6743217" cy="848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5" y="8654676"/>
            <a:ext cx="6743217" cy="4893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1042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884" y="1691680"/>
            <a:ext cx="6172200" cy="381642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AU" sz="2000" dirty="0" smtClean="0"/>
          </a:p>
          <a:p>
            <a:r>
              <a:rPr lang="en-AU" sz="1600" dirty="0" smtClean="0">
                <a:latin typeface="Comic Sans MS" pitchFamily="66" charset="0"/>
              </a:rPr>
              <a:t>Provide pathways and incentives to stay at school and transition to real jobs or tertiary education.</a:t>
            </a:r>
          </a:p>
          <a:p>
            <a:r>
              <a:rPr lang="en-AU" sz="1600" dirty="0" smtClean="0">
                <a:latin typeface="Comic Sans MS" pitchFamily="66" charset="0"/>
              </a:rPr>
              <a:t>Coordinate local opportunities, mentoring programs and resources  </a:t>
            </a:r>
          </a:p>
          <a:p>
            <a:r>
              <a:rPr lang="en-AU" sz="1600" dirty="0" smtClean="0">
                <a:latin typeface="Comic Sans MS" pitchFamily="66" charset="0"/>
              </a:rPr>
              <a:t>Build skills and capacity </a:t>
            </a:r>
          </a:p>
          <a:p>
            <a:r>
              <a:rPr lang="en-AU" sz="1600" dirty="0" smtClean="0">
                <a:latin typeface="Comic Sans MS" pitchFamily="66" charset="0"/>
              </a:rPr>
              <a:t>Build local Hub partnerships </a:t>
            </a:r>
          </a:p>
          <a:p>
            <a:r>
              <a:rPr lang="en-AU" sz="1600" dirty="0" smtClean="0">
                <a:latin typeface="Comic Sans MS" pitchFamily="66" charset="0"/>
              </a:rPr>
              <a:t>Connect Aboriginal students and their families </a:t>
            </a:r>
          </a:p>
          <a:p>
            <a:r>
              <a:rPr lang="en-AU" sz="1600" dirty="0" smtClean="0">
                <a:latin typeface="Comic Sans MS" pitchFamily="66" charset="0"/>
              </a:rPr>
              <a:t>Support students  </a:t>
            </a:r>
          </a:p>
          <a:p>
            <a:r>
              <a:rPr lang="en-AU" sz="1600" dirty="0" smtClean="0">
                <a:latin typeface="Comic Sans MS" pitchFamily="66" charset="0"/>
              </a:rPr>
              <a:t>Monitor and track students </a:t>
            </a:r>
          </a:p>
          <a:p>
            <a:pPr marL="0" indent="0">
              <a:buNone/>
            </a:pPr>
            <a:endParaRPr lang="en-AU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0669" y="1547664"/>
            <a:ext cx="6172200" cy="1524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Opportunity Hubs </a:t>
            </a:r>
            <a:endParaRPr lang="en-US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537" y="4652232"/>
            <a:ext cx="4176464" cy="4002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6" y="75140"/>
            <a:ext cx="6743217" cy="848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5" y="8654676"/>
            <a:ext cx="6743217" cy="4893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5736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883" y="2411760"/>
            <a:ext cx="6172200" cy="6034617"/>
          </a:xfrm>
        </p:spPr>
        <p:txBody>
          <a:bodyPr/>
          <a:lstStyle/>
          <a:p>
            <a:pPr marL="0" indent="0">
              <a:buNone/>
            </a:pPr>
            <a:r>
              <a:rPr lang="en-AU" sz="2800" dirty="0" smtClean="0">
                <a:latin typeface="Comic Sans MS" pitchFamily="66" charset="0"/>
              </a:rPr>
              <a:t>There are significant, untapped opportunities to build wealth and strengthen economic independence in Aboriginal communities. </a:t>
            </a:r>
          </a:p>
          <a:p>
            <a:pPr marL="0" indent="0">
              <a:buNone/>
            </a:pPr>
            <a:endParaRPr lang="en-AU" dirty="0" smtClean="0">
              <a:latin typeface="Comic Sans MS" pitchFamily="66" charset="0"/>
            </a:endParaRPr>
          </a:p>
          <a:p>
            <a:r>
              <a:rPr lang="en-AU" sz="2800" dirty="0" smtClean="0">
                <a:latin typeface="Comic Sans MS" pitchFamily="66" charset="0"/>
              </a:rPr>
              <a:t>Industry-Based Agreements</a:t>
            </a:r>
          </a:p>
          <a:p>
            <a:r>
              <a:rPr lang="en-AU" sz="2800" dirty="0" smtClean="0">
                <a:latin typeface="Comic Sans MS" pitchFamily="66" charset="0"/>
              </a:rPr>
              <a:t>Aboriginal land an natural resources</a:t>
            </a:r>
          </a:p>
          <a:p>
            <a:r>
              <a:rPr lang="en-AU" sz="2800" dirty="0" smtClean="0">
                <a:latin typeface="Comic Sans MS" pitchFamily="66" charset="0"/>
              </a:rPr>
              <a:t>Public sector employment</a:t>
            </a:r>
          </a:p>
          <a:p>
            <a:r>
              <a:rPr lang="en-AU" sz="2800" dirty="0" smtClean="0">
                <a:latin typeface="Comic Sans MS" pitchFamily="66" charset="0"/>
              </a:rPr>
              <a:t>Procurement</a:t>
            </a:r>
          </a:p>
          <a:p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7883" y="1403648"/>
            <a:ext cx="6172200" cy="1524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Economic Participation</a:t>
            </a:r>
            <a:endParaRPr lang="en-US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6" y="75140"/>
            <a:ext cx="6743217" cy="848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5" y="8654676"/>
            <a:ext cx="6743217" cy="4893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7013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883" y="1043608"/>
            <a:ext cx="6172200" cy="1524000"/>
          </a:xfrm>
        </p:spPr>
        <p:txBody>
          <a:bodyPr/>
          <a:lstStyle/>
          <a:p>
            <a:r>
              <a:rPr lang="en-AU" b="1" dirty="0"/>
              <a:t>What </a:t>
            </a:r>
            <a:r>
              <a:rPr lang="en-AU" b="1" dirty="0" smtClean="0"/>
              <a:t>we hope to achieve?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766" y="2627784"/>
            <a:ext cx="6110436" cy="5828467"/>
          </a:xfrm>
        </p:spPr>
        <p:txBody>
          <a:bodyPr>
            <a:normAutofit/>
          </a:bodyPr>
          <a:lstStyle/>
          <a:p>
            <a:r>
              <a:rPr lang="en-AU" sz="2800" dirty="0" smtClean="0"/>
              <a:t>Contribute to an increase in school attendance and retention</a:t>
            </a:r>
          </a:p>
          <a:p>
            <a:r>
              <a:rPr lang="en-AU" sz="2800" dirty="0" smtClean="0"/>
              <a:t>Increase student transitions from school to employment or tertiary education</a:t>
            </a:r>
          </a:p>
          <a:p>
            <a:r>
              <a:rPr lang="en-AU" sz="2800" dirty="0" smtClean="0"/>
              <a:t>Increase the number of Aboriginal people employed</a:t>
            </a:r>
          </a:p>
          <a:p>
            <a:r>
              <a:rPr lang="en-AU" sz="2800" dirty="0" smtClean="0"/>
              <a:t>Increase the number of Aboriginal owned businesses.</a:t>
            </a:r>
            <a:endParaRPr lang="en-AU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5" y="8654676"/>
            <a:ext cx="6743217" cy="4893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6" y="75140"/>
            <a:ext cx="6743217" cy="848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080" y="6516216"/>
            <a:ext cx="1666875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923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5" y="8654676"/>
            <a:ext cx="6743217" cy="4893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6" y="75140"/>
            <a:ext cx="6743217" cy="848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5" name="Group 4"/>
          <p:cNvGrpSpPr/>
          <p:nvPr/>
        </p:nvGrpSpPr>
        <p:grpSpPr>
          <a:xfrm>
            <a:off x="332656" y="2123728"/>
            <a:ext cx="6336704" cy="5976664"/>
            <a:chOff x="4434005" y="3780427"/>
            <a:chExt cx="2056749" cy="1682736"/>
          </a:xfrm>
        </p:grpSpPr>
        <p:sp>
          <p:nvSpPr>
            <p:cNvPr id="6" name="Oval 5"/>
            <p:cNvSpPr/>
            <p:nvPr/>
          </p:nvSpPr>
          <p:spPr>
            <a:xfrm>
              <a:off x="4434005" y="3780427"/>
              <a:ext cx="2056749" cy="1682736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7" name="Oval 4"/>
            <p:cNvSpPr/>
            <p:nvPr/>
          </p:nvSpPr>
          <p:spPr>
            <a:xfrm>
              <a:off x="4735209" y="4026858"/>
              <a:ext cx="1454341" cy="11898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4800" b="1" kern="1200" dirty="0" smtClean="0">
                  <a:latin typeface="Comic Sans MS" pitchFamily="66" charset="0"/>
                </a:rPr>
                <a:t>5.2 Language 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4800" b="1" kern="1200" dirty="0" smtClean="0">
                  <a:latin typeface="Comic Sans MS" pitchFamily="66" charset="0"/>
                </a:rPr>
                <a:t>and 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4800" b="1" kern="1200" dirty="0" smtClean="0">
                  <a:latin typeface="Comic Sans MS" pitchFamily="66" charset="0"/>
                </a:rPr>
                <a:t>Culture</a:t>
              </a:r>
              <a:endParaRPr lang="en-AU" sz="4800" b="1" kern="1200" dirty="0">
                <a:latin typeface="Comic Sans MS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357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640" y="1259632"/>
            <a:ext cx="6172200" cy="1524000"/>
          </a:xfrm>
        </p:spPr>
        <p:txBody>
          <a:bodyPr/>
          <a:lstStyle/>
          <a:p>
            <a:r>
              <a:rPr lang="en-AU" b="1" dirty="0" smtClean="0"/>
              <a:t>What the evidence is telling us</a:t>
            </a:r>
            <a:endParaRPr lang="en-AU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6" y="75140"/>
            <a:ext cx="6743217" cy="848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5" y="8654676"/>
            <a:ext cx="6743217" cy="4893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01635" y="2771800"/>
            <a:ext cx="626469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AU" sz="2000" dirty="0" smtClean="0">
                <a:latin typeface="Comic Sans MS" panose="030F0702030302020204" pitchFamily="66" charset="0"/>
              </a:rPr>
              <a:t> The UNESCO Endangered Languages Atlas and the National Indigenous Language Survey have identified all remaining Aboriginal languages in NSW as critically endangered. </a:t>
            </a:r>
          </a:p>
          <a:p>
            <a:pPr marL="342900" indent="-342900">
              <a:buFont typeface="Arial" pitchFamily="34" charset="0"/>
              <a:buChar char="•"/>
            </a:pPr>
            <a:endParaRPr lang="en-AU" sz="2000" dirty="0" smtClean="0">
              <a:latin typeface="Comic Sans MS" panose="030F0702030302020204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AU" sz="2000" dirty="0" smtClean="0">
                <a:latin typeface="Comic Sans MS" panose="030F0702030302020204" pitchFamily="66" charset="0"/>
              </a:rPr>
              <a:t>Action is urgent as most remaining speakers are Elders and there is little or no transmission of Aboriginal languages to younger generations</a:t>
            </a:r>
          </a:p>
          <a:p>
            <a:pPr marL="342900" indent="-342900">
              <a:buFont typeface="Arial" pitchFamily="34" charset="0"/>
              <a:buChar char="•"/>
            </a:pPr>
            <a:endParaRPr lang="en-AU" sz="2000" dirty="0" smtClean="0">
              <a:latin typeface="Comic Sans MS" panose="030F0702030302020204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AU" sz="2000" dirty="0" smtClean="0">
                <a:latin typeface="Comic Sans MS" panose="030F0702030302020204" pitchFamily="66" charset="0"/>
              </a:rPr>
              <a:t>A tangible connection between language learning and psychological wellbeing, increased self esteem, reduction in youth suicide and self harm and improved physical health  has been shown. </a:t>
            </a:r>
          </a:p>
          <a:p>
            <a:pPr marL="342900" indent="-342900">
              <a:buFont typeface="Arial" pitchFamily="34" charset="0"/>
              <a:buChar char="•"/>
            </a:pPr>
            <a:endParaRPr lang="en-AU" sz="2000" dirty="0" smtClean="0">
              <a:latin typeface="Comic Sans MS" panose="030F0702030302020204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AU" sz="2000" dirty="0" smtClean="0">
                <a:latin typeface="Comic Sans MS" panose="030F0702030302020204" pitchFamily="66" charset="0"/>
              </a:rPr>
              <a:t>Where cultural perspectives are incorporated into the school curriculum, Indigenous students’ performances have been found to be better. </a:t>
            </a:r>
            <a:endParaRPr lang="en-AU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53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883" y="682735"/>
            <a:ext cx="6172200" cy="1524000"/>
          </a:xfrm>
        </p:spPr>
        <p:txBody>
          <a:bodyPr/>
          <a:lstStyle/>
          <a:p>
            <a:r>
              <a:rPr lang="en-AU" b="1" dirty="0"/>
              <a:t>What </a:t>
            </a:r>
            <a:r>
              <a:rPr lang="en-AU" b="1" dirty="0" smtClean="0"/>
              <a:t>are we doing?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6" y="75140"/>
            <a:ext cx="6743217" cy="848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5" y="8654676"/>
            <a:ext cx="6743217" cy="4893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76" y="227540"/>
            <a:ext cx="6743217" cy="848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38" y="1835696"/>
            <a:ext cx="6111506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35339" y="6100131"/>
            <a:ext cx="60486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 smtClean="0">
                <a:latin typeface="Comic Sans MS" panose="030F0702030302020204" pitchFamily="66" charset="0"/>
              </a:rPr>
              <a:t>Aboriginal Language and Culture Nests be trialled initially in one location each from five language groups.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 smtClean="0">
                <a:latin typeface="Comic Sans MS" panose="030F0702030302020204" pitchFamily="66" charset="0"/>
              </a:rPr>
              <a:t>Partnership with AECG, Centre for Aboriginal Languages Coordination and Development  and DEC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 smtClean="0">
                <a:latin typeface="Comic Sans MS" panose="030F0702030302020204" pitchFamily="66" charset="0"/>
              </a:rPr>
              <a:t>A community based approach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 smtClean="0">
                <a:latin typeface="Comic Sans MS" panose="030F0702030302020204" pitchFamily="66" charset="0"/>
              </a:rPr>
              <a:t>Language nests in Schools</a:t>
            </a:r>
            <a:endParaRPr lang="en-AU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13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883" y="1043608"/>
            <a:ext cx="6172200" cy="1524000"/>
          </a:xfrm>
        </p:spPr>
        <p:txBody>
          <a:bodyPr/>
          <a:lstStyle/>
          <a:p>
            <a:r>
              <a:rPr lang="en-AU" b="1" dirty="0"/>
              <a:t>What </a:t>
            </a:r>
            <a:r>
              <a:rPr lang="en-AU" b="1" dirty="0" smtClean="0"/>
              <a:t>we hope to achieve?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766" y="2627784"/>
            <a:ext cx="6110436" cy="5828467"/>
          </a:xfrm>
        </p:spPr>
        <p:txBody>
          <a:bodyPr>
            <a:normAutofit/>
          </a:bodyPr>
          <a:lstStyle/>
          <a:p>
            <a:r>
              <a:rPr lang="en-AU" sz="2800" dirty="0" smtClean="0"/>
              <a:t>Improve knowledge of and competency in, local Aboriginal languages.</a:t>
            </a:r>
          </a:p>
          <a:p>
            <a:r>
              <a:rPr lang="en-AU" sz="2800" dirty="0" smtClean="0"/>
              <a:t>Strengthen Aboriginal identity, pride and community resilience</a:t>
            </a:r>
          </a:p>
          <a:p>
            <a:r>
              <a:rPr lang="en-AU" sz="2800" dirty="0" smtClean="0"/>
              <a:t>Increase the number of language learners</a:t>
            </a:r>
          </a:p>
          <a:p>
            <a:r>
              <a:rPr lang="en-AU" sz="2800" dirty="0" smtClean="0"/>
              <a:t>Increase the number of language teachers</a:t>
            </a:r>
          </a:p>
          <a:p>
            <a:r>
              <a:rPr lang="en-AU" sz="2800" dirty="0" smtClean="0"/>
              <a:t>Contribute to increased school attendance and retention.</a:t>
            </a:r>
          </a:p>
          <a:p>
            <a:endParaRPr lang="en-AU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5" y="8654676"/>
            <a:ext cx="6743217" cy="4893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6" y="75140"/>
            <a:ext cx="6743217" cy="848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4781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6" y="923597"/>
            <a:ext cx="6743216" cy="7731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6" y="75140"/>
            <a:ext cx="6743217" cy="848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5" y="8654676"/>
            <a:ext cx="6743217" cy="4893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6955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6" y="75140"/>
            <a:ext cx="6743217" cy="848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5" y="8654676"/>
            <a:ext cx="6743217" cy="4893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7" name="Group 6"/>
          <p:cNvGrpSpPr/>
          <p:nvPr/>
        </p:nvGrpSpPr>
        <p:grpSpPr>
          <a:xfrm>
            <a:off x="692696" y="1835696"/>
            <a:ext cx="5328592" cy="5760640"/>
            <a:chOff x="-119906" y="3936313"/>
            <a:chExt cx="2086716" cy="1447612"/>
          </a:xfrm>
        </p:grpSpPr>
        <p:sp>
          <p:nvSpPr>
            <p:cNvPr id="8" name="Oval 7"/>
            <p:cNvSpPr/>
            <p:nvPr/>
          </p:nvSpPr>
          <p:spPr>
            <a:xfrm>
              <a:off x="-119906" y="3936313"/>
              <a:ext cx="2086716" cy="1447612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9" name="Oval 4"/>
            <p:cNvSpPr/>
            <p:nvPr/>
          </p:nvSpPr>
          <p:spPr>
            <a:xfrm>
              <a:off x="185686" y="4148311"/>
              <a:ext cx="1475532" cy="10236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3200" b="1" kern="1200" dirty="0" smtClean="0">
                  <a:latin typeface="Comic Sans MS" pitchFamily="66" charset="0"/>
                </a:rPr>
                <a:t>5.3 Local Decision Making</a:t>
              </a:r>
              <a:endParaRPr lang="en-AU" sz="3200" b="1" kern="1200" dirty="0">
                <a:latin typeface="Comic Sans MS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984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640" y="1259632"/>
            <a:ext cx="6172200" cy="1524000"/>
          </a:xfrm>
        </p:spPr>
        <p:txBody>
          <a:bodyPr/>
          <a:lstStyle/>
          <a:p>
            <a:r>
              <a:rPr lang="en-AU" b="1" dirty="0" smtClean="0"/>
              <a:t>What the evidence is telling us</a:t>
            </a:r>
            <a:endParaRPr lang="en-AU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6" y="75140"/>
            <a:ext cx="6743217" cy="848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5" y="8654676"/>
            <a:ext cx="6743217" cy="4893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32656" y="3203848"/>
            <a:ext cx="6264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AU" sz="2000" dirty="0" smtClean="0"/>
              <a:t> </a:t>
            </a:r>
            <a:endParaRPr lang="en-AU" sz="20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60648" y="2627784"/>
            <a:ext cx="6408712" cy="5828467"/>
          </a:xfrm>
        </p:spPr>
        <p:txBody>
          <a:bodyPr>
            <a:normAutofit/>
          </a:bodyPr>
          <a:lstStyle/>
          <a:p>
            <a:r>
              <a:rPr lang="en-AU" sz="2000" dirty="0" smtClean="0">
                <a:latin typeface="Comic Sans MS" panose="030F0702030302020204" pitchFamily="66" charset="0"/>
              </a:rPr>
              <a:t>Audit of Two Ways Together the NSW Auditor-General noted that Aboriginal communities were best placed to make decisions about their day-to-day lives and recommended continued support for community governance bodies. </a:t>
            </a:r>
          </a:p>
          <a:p>
            <a:endParaRPr lang="en-AU" sz="2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AU" sz="2000" dirty="0" smtClean="0">
                <a:latin typeface="Comic Sans MS" panose="030F0702030302020204" pitchFamily="66" charset="0"/>
              </a:rPr>
              <a:t>The NSW government is committed to:</a:t>
            </a:r>
          </a:p>
          <a:p>
            <a:r>
              <a:rPr lang="en-AU" sz="2000" dirty="0" smtClean="0">
                <a:latin typeface="Comic Sans MS" panose="030F0702030302020204" pitchFamily="66" charset="0"/>
              </a:rPr>
              <a:t>Systematically monitoring and evaluating service delivery outcomes within communities</a:t>
            </a:r>
          </a:p>
          <a:p>
            <a:endParaRPr lang="en-AU" sz="2000" dirty="0" smtClean="0">
              <a:latin typeface="Comic Sans MS" panose="030F0702030302020204" pitchFamily="66" charset="0"/>
            </a:endParaRPr>
          </a:p>
          <a:p>
            <a:r>
              <a:rPr lang="en-AU" sz="2000" dirty="0" smtClean="0">
                <a:latin typeface="Comic Sans MS" panose="030F0702030302020204" pitchFamily="66" charset="0"/>
              </a:rPr>
              <a:t>Ensuring the community is well informed about what is working and what is not</a:t>
            </a:r>
          </a:p>
          <a:p>
            <a:endParaRPr lang="en-AU" sz="2000" dirty="0" smtClean="0">
              <a:latin typeface="Comic Sans MS" panose="030F0702030302020204" pitchFamily="66" charset="0"/>
            </a:endParaRPr>
          </a:p>
          <a:p>
            <a:r>
              <a:rPr lang="en-AU" sz="2000" dirty="0" smtClean="0">
                <a:latin typeface="Comic Sans MS" panose="030F0702030302020204" pitchFamily="66" charset="0"/>
              </a:rPr>
              <a:t>Greater flexibility in spending, balanced by accountability for outcomes.</a:t>
            </a:r>
          </a:p>
          <a:p>
            <a:endParaRPr lang="en-AU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18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884" y="499368"/>
            <a:ext cx="6172200" cy="1524000"/>
          </a:xfrm>
        </p:spPr>
        <p:txBody>
          <a:bodyPr/>
          <a:lstStyle/>
          <a:p>
            <a:r>
              <a:rPr lang="en-AU" b="1" dirty="0"/>
              <a:t>What </a:t>
            </a:r>
            <a:r>
              <a:rPr lang="en-AU" b="1" dirty="0" smtClean="0"/>
              <a:t>are we doing?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6" y="75140"/>
            <a:ext cx="6743217" cy="848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5" y="8654676"/>
            <a:ext cx="6743217" cy="4893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883" y="1619672"/>
            <a:ext cx="6172200" cy="18002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AU" sz="2400" dirty="0" smtClean="0">
                <a:latin typeface="Comic Sans MS" panose="030F0702030302020204" pitchFamily="66" charset="0"/>
              </a:rPr>
              <a:t>A staged process of power-sharing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2400" dirty="0" smtClean="0">
                <a:latin typeface="Comic Sans MS" panose="030F0702030302020204" pitchFamily="66" charset="0"/>
              </a:rPr>
              <a:t>A commitment to building community leadership,  skills and capacity. </a:t>
            </a:r>
          </a:p>
          <a:p>
            <a:pPr marL="857250" lvl="1" indent="-457200">
              <a:buFont typeface="Wingdings" panose="05000000000000000000" pitchFamily="2" charset="2"/>
              <a:buChar char="Ø"/>
            </a:pPr>
            <a:r>
              <a:rPr lang="en-AU" sz="2400" dirty="0" smtClean="0">
                <a:latin typeface="Comic Sans MS" panose="030F0702030302020204" pitchFamily="66" charset="0"/>
              </a:rPr>
              <a:t>Working with Aboriginal NGOs</a:t>
            </a:r>
          </a:p>
          <a:p>
            <a:pPr marL="0" indent="0">
              <a:buNone/>
            </a:pPr>
            <a:endParaRPr lang="en-AU" dirty="0" smtClean="0"/>
          </a:p>
          <a:p>
            <a:endParaRPr lang="en-A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5" y="3637645"/>
            <a:ext cx="6796271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109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883" y="1043608"/>
            <a:ext cx="6172200" cy="1524000"/>
          </a:xfrm>
        </p:spPr>
        <p:txBody>
          <a:bodyPr/>
          <a:lstStyle/>
          <a:p>
            <a:r>
              <a:rPr lang="en-AU" b="1" dirty="0"/>
              <a:t>What </a:t>
            </a:r>
            <a:r>
              <a:rPr lang="en-AU" b="1" dirty="0" smtClean="0"/>
              <a:t>we hope to achieve?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766" y="2627785"/>
            <a:ext cx="6110436" cy="2880320"/>
          </a:xfrm>
        </p:spPr>
        <p:txBody>
          <a:bodyPr>
            <a:normAutofit fontScale="92500"/>
          </a:bodyPr>
          <a:lstStyle/>
          <a:p>
            <a:r>
              <a:rPr lang="en-AU" sz="2800" dirty="0" smtClean="0">
                <a:latin typeface="Comic Sans MS" panose="030F0702030302020204" pitchFamily="66" charset="0"/>
              </a:rPr>
              <a:t>Decrease in duplication of services</a:t>
            </a:r>
          </a:p>
          <a:p>
            <a:r>
              <a:rPr lang="en-AU" sz="2800" dirty="0" smtClean="0">
                <a:latin typeface="Comic Sans MS" panose="030F0702030302020204" pitchFamily="66" charset="0"/>
              </a:rPr>
              <a:t>Increase the effectiveness of service delivery to better meet local needs</a:t>
            </a:r>
          </a:p>
          <a:p>
            <a:r>
              <a:rPr lang="en-AU" sz="2800" dirty="0" smtClean="0">
                <a:latin typeface="Comic Sans MS" panose="030F0702030302020204" pitchFamily="66" charset="0"/>
              </a:rPr>
              <a:t>Increase the skill and capacity of local governance bodies </a:t>
            </a:r>
            <a:endParaRPr lang="en-AU" sz="28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5" y="8654676"/>
            <a:ext cx="6743217" cy="4893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6" y="75140"/>
            <a:ext cx="6743217" cy="848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744" y="5601360"/>
            <a:ext cx="4248472" cy="2623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193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6" y="75140"/>
            <a:ext cx="6743217" cy="848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5" y="8654676"/>
            <a:ext cx="6743217" cy="4893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6" name="Group 5"/>
          <p:cNvGrpSpPr/>
          <p:nvPr/>
        </p:nvGrpSpPr>
        <p:grpSpPr>
          <a:xfrm>
            <a:off x="332656" y="1619672"/>
            <a:ext cx="6264696" cy="6408712"/>
            <a:chOff x="1779027" y="5904651"/>
            <a:chExt cx="2899746" cy="1309968"/>
          </a:xfrm>
        </p:grpSpPr>
        <p:sp>
          <p:nvSpPr>
            <p:cNvPr id="7" name="Oval 6"/>
            <p:cNvSpPr/>
            <p:nvPr/>
          </p:nvSpPr>
          <p:spPr>
            <a:xfrm>
              <a:off x="1779027" y="5904651"/>
              <a:ext cx="2899746" cy="1309968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8" name="Oval 4"/>
            <p:cNvSpPr/>
            <p:nvPr/>
          </p:nvSpPr>
          <p:spPr>
            <a:xfrm>
              <a:off x="2203685" y="6096491"/>
              <a:ext cx="2050430" cy="9262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3600" b="1" kern="1200" dirty="0" smtClean="0">
                  <a:latin typeface="Comic Sans MS" pitchFamily="66" charset="0"/>
                </a:rPr>
                <a:t>5.4 Accountability</a:t>
              </a:r>
              <a:endParaRPr lang="en-AU" sz="3600" b="1" kern="1200" dirty="0">
                <a:latin typeface="Comic Sans MS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32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640" y="1259632"/>
            <a:ext cx="6172200" cy="1524000"/>
          </a:xfrm>
        </p:spPr>
        <p:txBody>
          <a:bodyPr/>
          <a:lstStyle/>
          <a:p>
            <a:r>
              <a:rPr lang="en-AU" b="1" dirty="0" smtClean="0"/>
              <a:t>What the evidence is telling us</a:t>
            </a:r>
            <a:endParaRPr lang="en-AU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6" y="75140"/>
            <a:ext cx="6743217" cy="848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5" y="8654676"/>
            <a:ext cx="6743217" cy="4893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48680" y="3275856"/>
            <a:ext cx="59046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latin typeface="Comic Sans MS" panose="030F0702030302020204" pitchFamily="66" charset="0"/>
              </a:rPr>
              <a:t>Effective oversight of Government provides an important mechanism to drive change across the state and sends a strong signal to Aboriginal communities about the commitment to real reform and focusing effort on what works. </a:t>
            </a:r>
            <a:endParaRPr lang="en-AU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32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884" y="1049740"/>
            <a:ext cx="6172200" cy="1524000"/>
          </a:xfrm>
        </p:spPr>
        <p:txBody>
          <a:bodyPr>
            <a:normAutofit/>
          </a:bodyPr>
          <a:lstStyle/>
          <a:p>
            <a:r>
              <a:rPr lang="en-AU" sz="3600" b="1" dirty="0" smtClean="0"/>
              <a:t>What the Community told us</a:t>
            </a:r>
            <a:endParaRPr lang="en-AU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6" y="75140"/>
            <a:ext cx="6743217" cy="848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5" y="8654676"/>
            <a:ext cx="6743217" cy="4893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76" y="227540"/>
            <a:ext cx="6743217" cy="848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883" y="2339752"/>
            <a:ext cx="6172200" cy="6034617"/>
          </a:xfrm>
        </p:spPr>
        <p:txBody>
          <a:bodyPr/>
          <a:lstStyle/>
          <a:p>
            <a:r>
              <a:rPr lang="en-AU" dirty="0" smtClean="0">
                <a:latin typeface="Comic Sans MS" panose="030F0702030302020204" pitchFamily="66" charset="0"/>
              </a:rPr>
              <a:t>Strong Aboriginal voice in design and delivery</a:t>
            </a:r>
          </a:p>
          <a:p>
            <a:r>
              <a:rPr lang="en-AU" dirty="0" smtClean="0">
                <a:latin typeface="Comic Sans MS" panose="030F0702030302020204" pitchFamily="66" charset="0"/>
              </a:rPr>
              <a:t>Refocusing the role of Aboriginal Affairs</a:t>
            </a:r>
          </a:p>
          <a:p>
            <a:r>
              <a:rPr lang="en-AU" dirty="0" smtClean="0">
                <a:latin typeface="Comic Sans MS" panose="030F0702030302020204" pitchFamily="66" charset="0"/>
              </a:rPr>
              <a:t>Improved coordination and Oversight</a:t>
            </a:r>
          </a:p>
          <a:p>
            <a:r>
              <a:rPr lang="en-AU" dirty="0" smtClean="0">
                <a:latin typeface="Comic Sans MS" panose="030F0702030302020204" pitchFamily="66" charset="0"/>
              </a:rPr>
              <a:t>Meaningful and measurable reporting and evaluation</a:t>
            </a:r>
            <a:endParaRPr lang="en-AU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19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883" y="1043608"/>
            <a:ext cx="6172200" cy="1524000"/>
          </a:xfrm>
        </p:spPr>
        <p:txBody>
          <a:bodyPr/>
          <a:lstStyle/>
          <a:p>
            <a:r>
              <a:rPr lang="en-AU" b="1" dirty="0"/>
              <a:t>What </a:t>
            </a:r>
            <a:r>
              <a:rPr lang="en-AU" b="1" dirty="0" smtClean="0"/>
              <a:t>we hope to achieve?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5" y="8654676"/>
            <a:ext cx="6743217" cy="4893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6" y="75140"/>
            <a:ext cx="6743217" cy="848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42900" y="2987824"/>
            <a:ext cx="6172200" cy="5180395"/>
          </a:xfrm>
        </p:spPr>
        <p:txBody>
          <a:bodyPr/>
          <a:lstStyle/>
          <a:p>
            <a:r>
              <a:rPr lang="en-AU" dirty="0" smtClean="0"/>
              <a:t>Embed a new partnership with Aboriginal people across Government</a:t>
            </a:r>
          </a:p>
          <a:p>
            <a:r>
              <a:rPr lang="en-AU" dirty="0" smtClean="0"/>
              <a:t>Ensure that all the initiatives in OCHRE are implemented successfully</a:t>
            </a:r>
          </a:p>
          <a:p>
            <a:r>
              <a:rPr lang="en-AU" dirty="0" smtClean="0"/>
              <a:t>Improve the effectiveness of government expenditure in Aboriginal affairs.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8947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6" y="75140"/>
            <a:ext cx="6743217" cy="848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5" y="8654676"/>
            <a:ext cx="6743217" cy="4893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062257"/>
            <a:ext cx="6480720" cy="7592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315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6" y="75140"/>
            <a:ext cx="6743217" cy="848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5" y="8654676"/>
            <a:ext cx="6743217" cy="4893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4" name="Picture 2">
            <a:hlinkClick r:id="rId3" action="ppaction://hlinkfile" highlightClick="1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96" y="1547664"/>
            <a:ext cx="1368152" cy="1754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20888" y="1835696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The Hon. Victor </a:t>
            </a:r>
            <a:r>
              <a:rPr lang="en-AU" dirty="0" err="1"/>
              <a:t>D</a:t>
            </a:r>
            <a:r>
              <a:rPr lang="en-AU" dirty="0" err="1" smtClean="0"/>
              <a:t>ominello</a:t>
            </a:r>
            <a:r>
              <a:rPr lang="en-AU" dirty="0" smtClean="0"/>
              <a:t> MP Minister for Aboriginal Affairs</a:t>
            </a:r>
            <a:endParaRPr lang="en-AU" dirty="0"/>
          </a:p>
        </p:txBody>
      </p:sp>
      <p:pic>
        <p:nvPicPr>
          <p:cNvPr id="3075" name="Picture 3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744" y="3707904"/>
            <a:ext cx="4464496" cy="283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08720" y="7020272"/>
            <a:ext cx="5184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i="1" dirty="0" smtClean="0"/>
              <a:t>Artist Recognition</a:t>
            </a:r>
          </a:p>
          <a:p>
            <a:r>
              <a:rPr lang="en-AU" i="1" dirty="0" smtClean="0"/>
              <a:t>Kim Healey is a descendant of the </a:t>
            </a:r>
            <a:r>
              <a:rPr lang="en-AU" i="1" dirty="0" err="1" smtClean="0"/>
              <a:t>Bundjalung</a:t>
            </a:r>
            <a:r>
              <a:rPr lang="en-AU" i="1" dirty="0" smtClean="0"/>
              <a:t> and </a:t>
            </a:r>
            <a:r>
              <a:rPr lang="en-AU" i="1" dirty="0" err="1" smtClean="0"/>
              <a:t>Gumbaynggirr</a:t>
            </a:r>
            <a:r>
              <a:rPr lang="en-AU" i="1" dirty="0" smtClean="0"/>
              <a:t> nations.</a:t>
            </a:r>
            <a:endParaRPr lang="en-AU" i="1" dirty="0"/>
          </a:p>
        </p:txBody>
      </p:sp>
    </p:spTree>
    <p:extLst>
      <p:ext uri="{BB962C8B-B14F-4D97-AF65-F5344CB8AC3E}">
        <p14:creationId xmlns:p14="http://schemas.microsoft.com/office/powerpoint/2010/main" val="219048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6" y="75140"/>
            <a:ext cx="6743217" cy="848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5" y="8654676"/>
            <a:ext cx="6743217" cy="4893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76672" y="1979712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9" name="TextBox 8"/>
          <p:cNvSpPr txBox="1"/>
          <p:nvPr/>
        </p:nvSpPr>
        <p:spPr>
          <a:xfrm>
            <a:off x="273426" y="1187624"/>
            <a:ext cx="623812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OCHRE</a:t>
            </a:r>
            <a:r>
              <a:rPr lang="en-AU" b="1" dirty="0" smtClean="0"/>
              <a:t> emphasises:</a:t>
            </a:r>
          </a:p>
          <a:p>
            <a:endParaRPr lang="en-AU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Partnerships over paternalism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Opportunity over disadvantage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Successes over shortfalls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‘Listening to’ over ‘talking at’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Local solutions over ‘one size fits all’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Evidence over assumptions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Participation over marginalisation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Practice over theory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…… and recognises the importance of </a:t>
            </a:r>
            <a:r>
              <a:rPr lang="en-AU" b="1" dirty="0" smtClean="0"/>
              <a:t>Healing</a:t>
            </a:r>
            <a:r>
              <a:rPr lang="en-AU" dirty="0" smtClean="0"/>
              <a:t>.</a:t>
            </a:r>
            <a:endParaRPr lang="en-AU" dirty="0"/>
          </a:p>
        </p:txBody>
      </p:sp>
      <p:sp>
        <p:nvSpPr>
          <p:cNvPr id="10" name="TextBox 9"/>
          <p:cNvSpPr txBox="1"/>
          <p:nvPr/>
        </p:nvSpPr>
        <p:spPr>
          <a:xfrm>
            <a:off x="309938" y="4572000"/>
            <a:ext cx="62381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OCHRE</a:t>
            </a:r>
            <a:r>
              <a:rPr lang="en-AU" b="1" dirty="0" smtClean="0">
                <a:solidFill>
                  <a:srgbClr val="FFC000"/>
                </a:solidFill>
              </a:rPr>
              <a:t> </a:t>
            </a:r>
            <a:r>
              <a:rPr lang="en-AU" b="1" dirty="0"/>
              <a:t>a</a:t>
            </a:r>
            <a:r>
              <a:rPr lang="en-AU" b="1" dirty="0" smtClean="0"/>
              <a:t>ims:</a:t>
            </a:r>
          </a:p>
          <a:p>
            <a:r>
              <a:rPr lang="en-AU" dirty="0" smtClean="0"/>
              <a:t>To support strong Aboriginal communities in which Aboriginal people actively influence and fully participate in social, economic and cultural life, we need to: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Teach more Aboriginal languages and culture to build people's pride and identity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Support more Aboriginal students to stay at school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Support more Aboriginal young people to get fulfilling and sustainable jobs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Grow local Aboriginal leaders’ and communities capacity to drive their own solutions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Focus on creating opportunities for economic empowerment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Make both Government and communities more accountable for the money they spend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2802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883" y="1763688"/>
            <a:ext cx="6172200" cy="2228067"/>
          </a:xfrm>
        </p:spPr>
        <p:txBody>
          <a:bodyPr/>
          <a:lstStyle/>
          <a:p>
            <a:pPr marL="0" indent="0">
              <a:buNone/>
            </a:pPr>
            <a:r>
              <a:rPr lang="en-AU" dirty="0" smtClean="0"/>
              <a:t>Identity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6" y="75140"/>
            <a:ext cx="6743217" cy="848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5" y="8654676"/>
            <a:ext cx="6743217" cy="4893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120" y="2966044"/>
            <a:ext cx="6892120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184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884" y="1475656"/>
            <a:ext cx="6172200" cy="1524000"/>
          </a:xfrm>
        </p:spPr>
        <p:txBody>
          <a:bodyPr/>
          <a:lstStyle/>
          <a:p>
            <a:r>
              <a:rPr lang="en-AU" dirty="0" smtClean="0">
                <a:latin typeface="Comic Sans MS" pitchFamily="66" charset="0"/>
              </a:rPr>
              <a:t>Aboriginal People in NSW</a:t>
            </a:r>
            <a:endParaRPr lang="en-AU" dirty="0">
              <a:latin typeface="Comic Sans MS" pitchFamily="66" charset="0"/>
            </a:endParaRPr>
          </a:p>
        </p:txBody>
      </p:sp>
      <p:pic>
        <p:nvPicPr>
          <p:cNvPr id="1026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68" y="3851920"/>
            <a:ext cx="6599525" cy="4033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6" y="75140"/>
            <a:ext cx="6743217" cy="848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5" y="8654676"/>
            <a:ext cx="6743217" cy="4893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8423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The Aboriginal population in NSW is larger than in any other state .   Current as from the 2011 Census stand at 208,364 </a:t>
            </a:r>
          </a:p>
          <a:p>
            <a:r>
              <a:rPr lang="en-AU" dirty="0"/>
              <a:t>With a median age of 21 compared to 38 for the non-Aboriginal population. </a:t>
            </a:r>
          </a:p>
          <a:p>
            <a:r>
              <a:rPr lang="en-AU" dirty="0"/>
              <a:t>Aboriginal people make up a </a:t>
            </a:r>
            <a:r>
              <a:rPr lang="en-AU" dirty="0" smtClean="0"/>
              <a:t>higher </a:t>
            </a:r>
            <a:r>
              <a:rPr lang="en-AU" dirty="0"/>
              <a:t>proportion of Australia’s children and young people and a lower proportion of the elderly. </a:t>
            </a:r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5" y="8654676"/>
            <a:ext cx="6743217" cy="4893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6" y="75140"/>
            <a:ext cx="6743217" cy="848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0181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883" y="683568"/>
            <a:ext cx="6172200" cy="1524000"/>
          </a:xfrm>
        </p:spPr>
        <p:txBody>
          <a:bodyPr/>
          <a:lstStyle/>
          <a:p>
            <a:r>
              <a:rPr lang="en-AU" dirty="0" smtClean="0">
                <a:solidFill>
                  <a:srgbClr val="FFC000"/>
                </a:solidFill>
                <a:latin typeface="Comic Sans MS" pitchFamily="66" charset="0"/>
              </a:rPr>
              <a:t>Major Initiatives</a:t>
            </a:r>
            <a:endParaRPr lang="en-AU" dirty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656" y="1907704"/>
            <a:ext cx="6172200" cy="6768752"/>
          </a:xfrm>
        </p:spPr>
        <p:txBody>
          <a:bodyPr/>
          <a:lstStyle/>
          <a:p>
            <a:pPr marL="0" indent="0">
              <a:buNone/>
            </a:pPr>
            <a:r>
              <a:rPr lang="en-AU" sz="2000" dirty="0" smtClean="0">
                <a:latin typeface="Comic Sans MS" pitchFamily="66" charset="0"/>
              </a:rPr>
              <a:t>The Taskforce deliberately focused on only three Terms of Reference: Education, Employment and Service delivery. </a:t>
            </a:r>
          </a:p>
          <a:p>
            <a:pPr marL="0" indent="0">
              <a:buNone/>
            </a:pPr>
            <a:endParaRPr lang="en-AU" dirty="0" smtClean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5" y="8654676"/>
            <a:ext cx="6743217" cy="4893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6" y="75140"/>
            <a:ext cx="6743217" cy="848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4210112558"/>
              </p:ext>
            </p:extLst>
          </p:nvPr>
        </p:nvGraphicFramePr>
        <p:xfrm>
          <a:off x="205070" y="971600"/>
          <a:ext cx="6600522" cy="7560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Freeform 8"/>
          <p:cNvSpPr/>
          <p:nvPr/>
        </p:nvSpPr>
        <p:spPr>
          <a:xfrm>
            <a:off x="4254759" y="5131837"/>
            <a:ext cx="578498" cy="424153"/>
          </a:xfrm>
          <a:custGeom>
            <a:avLst/>
            <a:gdLst>
              <a:gd name="connsiteX0" fmla="*/ 578498 w 578498"/>
              <a:gd name="connsiteY0" fmla="*/ 37322 h 424153"/>
              <a:gd name="connsiteX1" fmla="*/ 485192 w 578498"/>
              <a:gd name="connsiteY1" fmla="*/ 18661 h 424153"/>
              <a:gd name="connsiteX2" fmla="*/ 429208 w 578498"/>
              <a:gd name="connsiteY2" fmla="*/ 0 h 424153"/>
              <a:gd name="connsiteX3" fmla="*/ 354563 w 578498"/>
              <a:gd name="connsiteY3" fmla="*/ 18661 h 424153"/>
              <a:gd name="connsiteX4" fmla="*/ 317241 w 578498"/>
              <a:gd name="connsiteY4" fmla="*/ 74645 h 424153"/>
              <a:gd name="connsiteX5" fmla="*/ 261257 w 578498"/>
              <a:gd name="connsiteY5" fmla="*/ 93306 h 424153"/>
              <a:gd name="connsiteX6" fmla="*/ 242596 w 578498"/>
              <a:gd name="connsiteY6" fmla="*/ 167951 h 424153"/>
              <a:gd name="connsiteX7" fmla="*/ 261257 w 578498"/>
              <a:gd name="connsiteY7" fmla="*/ 242596 h 424153"/>
              <a:gd name="connsiteX8" fmla="*/ 242596 w 578498"/>
              <a:gd name="connsiteY8" fmla="*/ 373224 h 424153"/>
              <a:gd name="connsiteX9" fmla="*/ 0 w 578498"/>
              <a:gd name="connsiteY9" fmla="*/ 410547 h 424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8498" h="424153">
                <a:moveTo>
                  <a:pt x="578498" y="37322"/>
                </a:moveTo>
                <a:cubicBezTo>
                  <a:pt x="547396" y="31102"/>
                  <a:pt x="515963" y="26354"/>
                  <a:pt x="485192" y="18661"/>
                </a:cubicBezTo>
                <a:cubicBezTo>
                  <a:pt x="466109" y="13890"/>
                  <a:pt x="448879" y="0"/>
                  <a:pt x="429208" y="0"/>
                </a:cubicBezTo>
                <a:cubicBezTo>
                  <a:pt x="403561" y="0"/>
                  <a:pt x="379445" y="12441"/>
                  <a:pt x="354563" y="18661"/>
                </a:cubicBezTo>
                <a:cubicBezTo>
                  <a:pt x="342122" y="37322"/>
                  <a:pt x="334754" y="60634"/>
                  <a:pt x="317241" y="74645"/>
                </a:cubicBezTo>
                <a:cubicBezTo>
                  <a:pt x="301881" y="86933"/>
                  <a:pt x="273545" y="77946"/>
                  <a:pt x="261257" y="93306"/>
                </a:cubicBezTo>
                <a:cubicBezTo>
                  <a:pt x="245235" y="113333"/>
                  <a:pt x="248816" y="143069"/>
                  <a:pt x="242596" y="167951"/>
                </a:cubicBezTo>
                <a:cubicBezTo>
                  <a:pt x="248816" y="192833"/>
                  <a:pt x="261257" y="216949"/>
                  <a:pt x="261257" y="242596"/>
                </a:cubicBezTo>
                <a:cubicBezTo>
                  <a:pt x="261257" y="286581"/>
                  <a:pt x="256505" y="331496"/>
                  <a:pt x="242596" y="373224"/>
                </a:cubicBezTo>
                <a:cubicBezTo>
                  <a:pt x="214027" y="458931"/>
                  <a:pt x="660" y="410547"/>
                  <a:pt x="0" y="41054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Freeform 14"/>
          <p:cNvSpPr/>
          <p:nvPr/>
        </p:nvSpPr>
        <p:spPr>
          <a:xfrm>
            <a:off x="3806890" y="6550090"/>
            <a:ext cx="391886" cy="410547"/>
          </a:xfrm>
          <a:custGeom>
            <a:avLst/>
            <a:gdLst>
              <a:gd name="connsiteX0" fmla="*/ 373224 w 391886"/>
              <a:gd name="connsiteY0" fmla="*/ 410547 h 410547"/>
              <a:gd name="connsiteX1" fmla="*/ 391886 w 391886"/>
              <a:gd name="connsiteY1" fmla="*/ 317241 h 410547"/>
              <a:gd name="connsiteX2" fmla="*/ 373224 w 391886"/>
              <a:gd name="connsiteY2" fmla="*/ 205273 h 410547"/>
              <a:gd name="connsiteX3" fmla="*/ 354563 w 391886"/>
              <a:gd name="connsiteY3" fmla="*/ 149290 h 410547"/>
              <a:gd name="connsiteX4" fmla="*/ 317241 w 391886"/>
              <a:gd name="connsiteY4" fmla="*/ 111967 h 410547"/>
              <a:gd name="connsiteX5" fmla="*/ 74645 w 391886"/>
              <a:gd name="connsiteY5" fmla="*/ 55983 h 410547"/>
              <a:gd name="connsiteX6" fmla="*/ 0 w 391886"/>
              <a:gd name="connsiteY6" fmla="*/ 0 h 410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1886" h="410547">
                <a:moveTo>
                  <a:pt x="373224" y="410547"/>
                </a:moveTo>
                <a:cubicBezTo>
                  <a:pt x="379445" y="379445"/>
                  <a:pt x="391886" y="348959"/>
                  <a:pt x="391886" y="317241"/>
                </a:cubicBezTo>
                <a:cubicBezTo>
                  <a:pt x="391886" y="279403"/>
                  <a:pt x="381432" y="242209"/>
                  <a:pt x="373224" y="205273"/>
                </a:cubicBezTo>
                <a:cubicBezTo>
                  <a:pt x="368957" y="186071"/>
                  <a:pt x="364683" y="166157"/>
                  <a:pt x="354563" y="149290"/>
                </a:cubicBezTo>
                <a:cubicBezTo>
                  <a:pt x="345511" y="134203"/>
                  <a:pt x="332978" y="119835"/>
                  <a:pt x="317241" y="111967"/>
                </a:cubicBezTo>
                <a:cubicBezTo>
                  <a:pt x="235274" y="70983"/>
                  <a:pt x="164025" y="68752"/>
                  <a:pt x="74645" y="55983"/>
                </a:cubicBezTo>
                <a:cubicBezTo>
                  <a:pt x="5466" y="32924"/>
                  <a:pt x="27458" y="54916"/>
                  <a:pt x="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Freeform 16"/>
          <p:cNvSpPr/>
          <p:nvPr/>
        </p:nvSpPr>
        <p:spPr>
          <a:xfrm>
            <a:off x="2550914" y="4534678"/>
            <a:ext cx="285592" cy="746449"/>
          </a:xfrm>
          <a:custGeom>
            <a:avLst/>
            <a:gdLst>
              <a:gd name="connsiteX0" fmla="*/ 80319 w 285592"/>
              <a:gd name="connsiteY0" fmla="*/ 0 h 746449"/>
              <a:gd name="connsiteX1" fmla="*/ 24335 w 285592"/>
              <a:gd name="connsiteY1" fmla="*/ 186612 h 746449"/>
              <a:gd name="connsiteX2" fmla="*/ 80319 w 285592"/>
              <a:gd name="connsiteY2" fmla="*/ 205273 h 746449"/>
              <a:gd name="connsiteX3" fmla="*/ 173625 w 285592"/>
              <a:gd name="connsiteY3" fmla="*/ 279918 h 746449"/>
              <a:gd name="connsiteX4" fmla="*/ 229608 w 285592"/>
              <a:gd name="connsiteY4" fmla="*/ 391885 h 746449"/>
              <a:gd name="connsiteX5" fmla="*/ 229608 w 285592"/>
              <a:gd name="connsiteY5" fmla="*/ 671804 h 746449"/>
              <a:gd name="connsiteX6" fmla="*/ 266931 w 285592"/>
              <a:gd name="connsiteY6" fmla="*/ 709126 h 746449"/>
              <a:gd name="connsiteX7" fmla="*/ 285592 w 285592"/>
              <a:gd name="connsiteY7" fmla="*/ 746449 h 746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5592" h="746449">
                <a:moveTo>
                  <a:pt x="80319" y="0"/>
                </a:moveTo>
                <a:cubicBezTo>
                  <a:pt x="28170" y="65186"/>
                  <a:pt x="-35830" y="96365"/>
                  <a:pt x="24335" y="186612"/>
                </a:cubicBezTo>
                <a:cubicBezTo>
                  <a:pt x="35246" y="202979"/>
                  <a:pt x="61658" y="199053"/>
                  <a:pt x="80319" y="205273"/>
                </a:cubicBezTo>
                <a:cubicBezTo>
                  <a:pt x="187278" y="365715"/>
                  <a:pt x="44857" y="176904"/>
                  <a:pt x="173625" y="279918"/>
                </a:cubicBezTo>
                <a:cubicBezTo>
                  <a:pt x="206511" y="306227"/>
                  <a:pt x="217315" y="355006"/>
                  <a:pt x="229608" y="391885"/>
                </a:cubicBezTo>
                <a:cubicBezTo>
                  <a:pt x="210152" y="508626"/>
                  <a:pt x="194167" y="541856"/>
                  <a:pt x="229608" y="671804"/>
                </a:cubicBezTo>
                <a:cubicBezTo>
                  <a:pt x="234237" y="688778"/>
                  <a:pt x="256375" y="695051"/>
                  <a:pt x="266931" y="709126"/>
                </a:cubicBezTo>
                <a:cubicBezTo>
                  <a:pt x="275277" y="720253"/>
                  <a:pt x="279372" y="734008"/>
                  <a:pt x="285592" y="74644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Freeform 17"/>
          <p:cNvSpPr/>
          <p:nvPr/>
        </p:nvSpPr>
        <p:spPr>
          <a:xfrm>
            <a:off x="2015412" y="6046237"/>
            <a:ext cx="597159" cy="167951"/>
          </a:xfrm>
          <a:custGeom>
            <a:avLst/>
            <a:gdLst>
              <a:gd name="connsiteX0" fmla="*/ 0 w 597159"/>
              <a:gd name="connsiteY0" fmla="*/ 18661 h 167951"/>
              <a:gd name="connsiteX1" fmla="*/ 93306 w 597159"/>
              <a:gd name="connsiteY1" fmla="*/ 93306 h 167951"/>
              <a:gd name="connsiteX2" fmla="*/ 167951 w 597159"/>
              <a:gd name="connsiteY2" fmla="*/ 167951 h 167951"/>
              <a:gd name="connsiteX3" fmla="*/ 317241 w 597159"/>
              <a:gd name="connsiteY3" fmla="*/ 149290 h 167951"/>
              <a:gd name="connsiteX4" fmla="*/ 335902 w 597159"/>
              <a:gd name="connsiteY4" fmla="*/ 74645 h 167951"/>
              <a:gd name="connsiteX5" fmla="*/ 429208 w 597159"/>
              <a:gd name="connsiteY5" fmla="*/ 0 h 167951"/>
              <a:gd name="connsiteX6" fmla="*/ 522515 w 597159"/>
              <a:gd name="connsiteY6" fmla="*/ 55983 h 167951"/>
              <a:gd name="connsiteX7" fmla="*/ 597159 w 597159"/>
              <a:gd name="connsiteY7" fmla="*/ 93306 h 16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7159" h="167951">
                <a:moveTo>
                  <a:pt x="0" y="18661"/>
                </a:moveTo>
                <a:cubicBezTo>
                  <a:pt x="31102" y="43543"/>
                  <a:pt x="63537" y="66844"/>
                  <a:pt x="93306" y="93306"/>
                </a:cubicBezTo>
                <a:cubicBezTo>
                  <a:pt x="119606" y="116684"/>
                  <a:pt x="167951" y="167951"/>
                  <a:pt x="167951" y="167951"/>
                </a:cubicBezTo>
                <a:cubicBezTo>
                  <a:pt x="217714" y="161731"/>
                  <a:pt x="273401" y="173645"/>
                  <a:pt x="317241" y="149290"/>
                </a:cubicBezTo>
                <a:cubicBezTo>
                  <a:pt x="339661" y="136835"/>
                  <a:pt x="324432" y="97585"/>
                  <a:pt x="335902" y="74645"/>
                </a:cubicBezTo>
                <a:cubicBezTo>
                  <a:pt x="349197" y="48054"/>
                  <a:pt x="409430" y="13186"/>
                  <a:pt x="429208" y="0"/>
                </a:cubicBezTo>
                <a:cubicBezTo>
                  <a:pt x="587793" y="52861"/>
                  <a:pt x="394443" y="-20861"/>
                  <a:pt x="522515" y="55983"/>
                </a:cubicBezTo>
                <a:cubicBezTo>
                  <a:pt x="629727" y="120311"/>
                  <a:pt x="545411" y="41558"/>
                  <a:pt x="597159" y="9330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0225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5" y="8654676"/>
            <a:ext cx="6743217" cy="4893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6" y="75140"/>
            <a:ext cx="6743217" cy="848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5" name="Group 4"/>
          <p:cNvGrpSpPr/>
          <p:nvPr/>
        </p:nvGrpSpPr>
        <p:grpSpPr>
          <a:xfrm>
            <a:off x="908720" y="1619672"/>
            <a:ext cx="5256583" cy="6120680"/>
            <a:chOff x="1824499" y="2168669"/>
            <a:chExt cx="2629053" cy="1540772"/>
          </a:xfrm>
        </p:grpSpPr>
        <p:sp>
          <p:nvSpPr>
            <p:cNvPr id="6" name="Oval 5">
              <a:hlinkClick r:id="rId3" action="ppaction://hlinksldjump"/>
            </p:cNvPr>
            <p:cNvSpPr/>
            <p:nvPr/>
          </p:nvSpPr>
          <p:spPr>
            <a:xfrm>
              <a:off x="1824499" y="2168669"/>
              <a:ext cx="2629053" cy="1540772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7" name="Oval 4"/>
            <p:cNvSpPr/>
            <p:nvPr/>
          </p:nvSpPr>
          <p:spPr>
            <a:xfrm>
              <a:off x="2209515" y="2394310"/>
              <a:ext cx="1859021" cy="10894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4000" b="1" kern="1200" dirty="0" smtClean="0">
                  <a:latin typeface="Comic Sans MS" pitchFamily="66" charset="0"/>
                </a:rPr>
                <a:t>5.1 Linking Education and Employment </a:t>
              </a:r>
              <a:endParaRPr lang="en-AU" sz="4000" b="1" kern="1200" dirty="0">
                <a:latin typeface="Comic Sans MS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5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4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3&quot; value=&quot;-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3&quot; value=&quot;-1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3&quot; value=&quot;-1&quot;/&gt;&lt;property id=&quot;20307&quot; value=&quot;259&quot;/&gt;&lt;/object&gt;&lt;object type=&quot;3&quot; unique_id=&quot;10007&quot;&gt;&lt;property id=&quot;20148&quot; value=&quot;5&quot;/&gt;&lt;property id=&quot;20300&quot; value=&quot;Slide 4&quot;/&gt;&lt;property id=&quot;20303&quot; value=&quot;-1&quot;/&gt;&lt;property id=&quot;20307&quot; value=&quot;258&quot;/&gt;&lt;/object&gt;&lt;object type=&quot;3&quot; unique_id=&quot;10008&quot;&gt;&lt;property id=&quot;20148&quot; value=&quot;5&quot;/&gt;&lt;property id=&quot;20300&quot; value=&quot;Slide 5&quot;/&gt;&lt;property id=&quot;20303&quot; value=&quot;-1&quot;/&gt;&lt;property id=&quot;20307&quot; value=&quot;260&quot;/&gt;&lt;/object&gt;&lt;object type=&quot;3&quot; unique_id=&quot;10009&quot;&gt;&lt;property id=&quot;20148&quot; value=&quot;5&quot;/&gt;&lt;property id=&quot;20300&quot; value=&quot;Slide 6 - &amp;quot;Aboriginal People in NSW&amp;quot;&quot;/&gt;&lt;property id=&quot;20303&quot; value=&quot;-1&quot;/&gt;&lt;property id=&quot;20304&quot; value=&quot;262&quot;/&gt;&lt;property id=&quot;20307&quot; value=&quot;261&quot;/&gt;&lt;/object&gt;&lt;object type=&quot;3&quot; unique_id=&quot;10010&quot;&gt;&lt;property id=&quot;20148&quot; value=&quot;5&quot;/&gt;&lt;property id=&quot;20300&quot; value=&quot;Slide 7&quot;/&gt;&lt;property id=&quot;20303&quot; value=&quot;-1&quot;/&gt;&lt;property id=&quot;20307&quot; value=&quot;262&quot;/&gt;&lt;/object&gt;&lt;object type=&quot;3&quot; unique_id=&quot;10111&quot;&gt;&lt;property id=&quot;20148&quot; value=&quot;5&quot;/&gt;&lt;property id=&quot;20300&quot; value=&quot;Slide 8 - &amp;quot;Major Initiatives&amp;quot;&quot;/&gt;&lt;property id=&quot;20307&quot; value=&quot;263&quot;/&gt;&lt;/object&gt;&lt;object type=&quot;3&quot; unique_id=&quot;10112&quot;&gt;&lt;property id=&quot;20148&quot; value=&quot;5&quot;/&gt;&lt;property id=&quot;20300&quot; value=&quot;Slide 9&quot;/&gt;&lt;property id=&quot;20307&quot; value=&quot;264&quot;/&gt;&lt;/object&gt;&lt;object type=&quot;3&quot; unique_id=&quot;10113&quot;&gt;&lt;property id=&quot;20148&quot; value=&quot;5&quot;/&gt;&lt;property id=&quot;20300&quot; value=&quot;Slide 10 - &amp;quot;What the evidence is telling us&amp;quot;&quot;/&gt;&lt;property id=&quot;20307&quot; value=&quot;265&quot;/&gt;&lt;/object&gt;&lt;object type=&quot;3&quot; unique_id=&quot;10114&quot;&gt;&lt;property id=&quot;20148&quot; value=&quot;5&quot;/&gt;&lt;property id=&quot;20300&quot; value=&quot;Slide 11 - &amp;quot;What are we doing?&amp;quot;&quot;/&gt;&lt;property id=&quot;20307&quot; value=&quot;266&quot;/&gt;&lt;/object&gt;&lt;object type=&quot;3&quot; unique_id=&quot;10115&quot;&gt;&lt;property id=&quot;20148&quot; value=&quot;5&quot;/&gt;&lt;property id=&quot;20300&quot; value=&quot;Slide 12&quot;/&gt;&lt;property id=&quot;20307&quot; value=&quot;268&quot;/&gt;&lt;/object&gt;&lt;object type=&quot;3&quot; unique_id=&quot;10116&quot;&gt;&lt;property id=&quot;20148&quot; value=&quot;5&quot;/&gt;&lt;property id=&quot;20300&quot; value=&quot;Slide 13 - &amp;quot;Opportunity Hubs &amp;quot;&quot;/&gt;&lt;property id=&quot;20307&quot; value=&quot;269&quot;/&gt;&lt;/object&gt;&lt;object type=&quot;3&quot; unique_id=&quot;10117&quot;&gt;&lt;property id=&quot;20148&quot; value=&quot;5&quot;/&gt;&lt;property id=&quot;20300&quot; value=&quot;Slide 14 - &amp;quot;Economic Participation&amp;quot;&quot;/&gt;&lt;property id=&quot;20307&quot; value=&quot;270&quot;/&gt;&lt;/object&gt;&lt;object type=&quot;3&quot; unique_id=&quot;10119&quot;&gt;&lt;property id=&quot;20148&quot; value=&quot;5&quot;/&gt;&lt;property id=&quot;20300&quot; value=&quot;Slide 15 - &amp;quot;What we hope to achieve?&amp;quot;&quot;/&gt;&lt;property id=&quot;20307&quot; value=&quot;267&quot;/&gt;&lt;/object&gt;&lt;object type=&quot;3&quot; unique_id=&quot;10121&quot;&gt;&lt;property id=&quot;20148&quot; value=&quot;5&quot;/&gt;&lt;property id=&quot;20300&quot; value=&quot;Slide 16&quot;/&gt;&lt;property id=&quot;20307&quot; value=&quot;274&quot;/&gt;&lt;/object&gt;&lt;object type=&quot;3&quot; unique_id=&quot;10122&quot;&gt;&lt;property id=&quot;20148&quot; value=&quot;5&quot;/&gt;&lt;property id=&quot;20300&quot; value=&quot;Slide 17 - &amp;quot;What the evidence is telling us&amp;quot;&quot;/&gt;&lt;property id=&quot;20307&quot; value=&quot;275&quot;/&gt;&lt;/object&gt;&lt;object type=&quot;3&quot; unique_id=&quot;10123&quot;&gt;&lt;property id=&quot;20148&quot; value=&quot;5&quot;/&gt;&lt;property id=&quot;20300&quot; value=&quot;Slide 18 - &amp;quot;What are we doing?&amp;quot;&quot;/&gt;&lt;property id=&quot;20307&quot; value=&quot;276&quot;/&gt;&lt;/object&gt;&lt;object type=&quot;3&quot; unique_id=&quot;10124&quot;&gt;&lt;property id=&quot;20148&quot; value=&quot;5&quot;/&gt;&lt;property id=&quot;20300&quot; value=&quot;Slide 19 - &amp;quot;What we hope to achieve?&amp;quot;&quot;/&gt;&lt;property id=&quot;20307&quot; value=&quot;277&quot;/&gt;&lt;/object&gt;&lt;object type=&quot;3&quot; unique_id=&quot;10125&quot;&gt;&lt;property id=&quot;20148&quot; value=&quot;5&quot;/&gt;&lt;property id=&quot;20300&quot; value=&quot;Slide 20&quot;/&gt;&lt;property id=&quot;20307&quot; value=&quot;278&quot;/&gt;&lt;/object&gt;&lt;object type=&quot;3&quot; unique_id=&quot;10126&quot;&gt;&lt;property id=&quot;20148&quot; value=&quot;5&quot;/&gt;&lt;property id=&quot;20300&quot; value=&quot;Slide 21 - &amp;quot;What the evidence is telling us&amp;quot;&quot;/&gt;&lt;property id=&quot;20307&quot; value=&quot;280&quot;/&gt;&lt;/object&gt;&lt;object type=&quot;3&quot; unique_id=&quot;10127&quot;&gt;&lt;property id=&quot;20148&quot; value=&quot;5&quot;/&gt;&lt;property id=&quot;20300&quot; value=&quot;Slide 22 - &amp;quot;What are we doing?&amp;quot;&quot;/&gt;&lt;property id=&quot;20307&quot; value=&quot;281&quot;/&gt;&lt;/object&gt;&lt;object type=&quot;3&quot; unique_id=&quot;10128&quot;&gt;&lt;property id=&quot;20148&quot; value=&quot;5&quot;/&gt;&lt;property id=&quot;20300&quot; value=&quot;Slide 23 - &amp;quot;What we hope to achieve?&amp;quot;&quot;/&gt;&lt;property id=&quot;20307&quot; value=&quot;282&quot;/&gt;&lt;/object&gt;&lt;object type=&quot;3&quot; unique_id=&quot;10129&quot;&gt;&lt;property id=&quot;20148&quot; value=&quot;5&quot;/&gt;&lt;property id=&quot;20300&quot; value=&quot;Slide 24&quot;/&gt;&lt;property id=&quot;20307&quot; value=&quot;279&quot;/&gt;&lt;/object&gt;&lt;object type=&quot;3&quot; unique_id=&quot;10130&quot;&gt;&lt;property id=&quot;20148&quot; value=&quot;5&quot;/&gt;&lt;property id=&quot;20300&quot; value=&quot;Slide 25 - &amp;quot;What the evidence is telling us&amp;quot;&quot;/&gt;&lt;property id=&quot;20307&quot; value=&quot;284&quot;/&gt;&lt;/object&gt;&lt;object type=&quot;3&quot; unique_id=&quot;10131&quot;&gt;&lt;property id=&quot;20148&quot; value=&quot;5&quot;/&gt;&lt;property id=&quot;20300&quot; value=&quot;Slide 26 - &amp;quot;What the Community told us&amp;quot;&quot;/&gt;&lt;property id=&quot;20307&quot; value=&quot;285&quot;/&gt;&lt;/object&gt;&lt;object type=&quot;3&quot; unique_id=&quot;10132&quot;&gt;&lt;property id=&quot;20148&quot; value=&quot;5&quot;/&gt;&lt;property id=&quot;20300&quot; value=&quot;Slide 27 - &amp;quot;What we hope to achieve?&amp;quot;&quot;/&gt;&lt;property id=&quot;20307&quot; value=&quot;286&quot;/&gt;&lt;/object&gt;&lt;object type=&quot;3&quot; unique_id=&quot;10133&quot;&gt;&lt;property id=&quot;20148&quot; value=&quot;5&quot;/&gt;&lt;property id=&quot;20300&quot; value=&quot;Slide 28&quot;/&gt;&lt;property id=&quot;20307&quot; value=&quot;283&quot;/&gt;&lt;/object&gt;&lt;/object&gt;&lt;object type=&quot;8&quot; unique_id=&quot;1011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698</TotalTime>
  <Words>1050</Words>
  <Application>Microsoft Office PowerPoint</Application>
  <PresentationFormat>On-screen Show (4:3)</PresentationFormat>
  <Paragraphs>145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Aboriginal People in NSW</vt:lpstr>
      <vt:lpstr>PowerPoint Presentation</vt:lpstr>
      <vt:lpstr>Major Initiatives</vt:lpstr>
      <vt:lpstr>PowerPoint Presentation</vt:lpstr>
      <vt:lpstr>What the evidence is telling us</vt:lpstr>
      <vt:lpstr>What are we doing?</vt:lpstr>
      <vt:lpstr>PowerPoint Presentation</vt:lpstr>
      <vt:lpstr>Opportunity Hubs </vt:lpstr>
      <vt:lpstr>Economic Participation</vt:lpstr>
      <vt:lpstr>What we hope to achieve?</vt:lpstr>
      <vt:lpstr>PowerPoint Presentation</vt:lpstr>
      <vt:lpstr>What the evidence is telling us</vt:lpstr>
      <vt:lpstr>What are we doing?</vt:lpstr>
      <vt:lpstr>What we hope to achieve?</vt:lpstr>
      <vt:lpstr>PowerPoint Presentation</vt:lpstr>
      <vt:lpstr>What the evidence is telling us</vt:lpstr>
      <vt:lpstr>What are we doing?</vt:lpstr>
      <vt:lpstr>What we hope to achieve?</vt:lpstr>
      <vt:lpstr>PowerPoint Presentation</vt:lpstr>
      <vt:lpstr>What the evidence is telling us</vt:lpstr>
      <vt:lpstr>What the Community told us</vt:lpstr>
      <vt:lpstr>What we hope to achieve?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Donna</dc:creator>
  <cp:lastModifiedBy>Ludeke, Robyn</cp:lastModifiedBy>
  <cp:revision>30</cp:revision>
  <cp:lastPrinted>2014-03-21T05:35:27Z</cp:lastPrinted>
  <dcterms:created xsi:type="dcterms:W3CDTF">2014-03-10T03:07:35Z</dcterms:created>
  <dcterms:modified xsi:type="dcterms:W3CDTF">2014-03-21T05:36:35Z</dcterms:modified>
</cp:coreProperties>
</file>