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67" r:id="rId2"/>
    <p:sldId id="341" r:id="rId3"/>
    <p:sldId id="286" r:id="rId4"/>
    <p:sldId id="310" r:id="rId5"/>
    <p:sldId id="311" r:id="rId6"/>
    <p:sldId id="334" r:id="rId7"/>
    <p:sldId id="312" r:id="rId8"/>
    <p:sldId id="313" r:id="rId9"/>
    <p:sldId id="333" r:id="rId10"/>
    <p:sldId id="340" r:id="rId11"/>
    <p:sldId id="335" r:id="rId12"/>
    <p:sldId id="336" r:id="rId13"/>
    <p:sldId id="338" r:id="rId14"/>
    <p:sldId id="339" r:id="rId15"/>
    <p:sldId id="314" r:id="rId16"/>
    <p:sldId id="315" r:id="rId17"/>
    <p:sldId id="347" r:id="rId18"/>
    <p:sldId id="316" r:id="rId19"/>
    <p:sldId id="317" r:id="rId20"/>
    <p:sldId id="382" r:id="rId21"/>
    <p:sldId id="318" r:id="rId22"/>
    <p:sldId id="319" r:id="rId23"/>
    <p:sldId id="320" r:id="rId24"/>
    <p:sldId id="332" r:id="rId25"/>
    <p:sldId id="321" r:id="rId26"/>
    <p:sldId id="322" r:id="rId27"/>
    <p:sldId id="324" r:id="rId28"/>
    <p:sldId id="325" r:id="rId29"/>
    <p:sldId id="326" r:id="rId30"/>
    <p:sldId id="328" r:id="rId31"/>
    <p:sldId id="329" r:id="rId32"/>
    <p:sldId id="330" r:id="rId33"/>
    <p:sldId id="354" r:id="rId34"/>
    <p:sldId id="363" r:id="rId35"/>
    <p:sldId id="364" r:id="rId36"/>
    <p:sldId id="355" r:id="rId37"/>
    <p:sldId id="372" r:id="rId38"/>
    <p:sldId id="356" r:id="rId39"/>
    <p:sldId id="357" r:id="rId40"/>
    <p:sldId id="358" r:id="rId41"/>
    <p:sldId id="359" r:id="rId42"/>
    <p:sldId id="360" r:id="rId43"/>
    <p:sldId id="361" r:id="rId44"/>
    <p:sldId id="362" r:id="rId45"/>
    <p:sldId id="366" r:id="rId46"/>
    <p:sldId id="370" r:id="rId47"/>
    <p:sldId id="371" r:id="rId48"/>
    <p:sldId id="331" r:id="rId49"/>
    <p:sldId id="348" r:id="rId50"/>
    <p:sldId id="349" r:id="rId51"/>
    <p:sldId id="350" r:id="rId52"/>
    <p:sldId id="351" r:id="rId53"/>
    <p:sldId id="352" r:id="rId54"/>
    <p:sldId id="353" r:id="rId55"/>
    <p:sldId id="365" r:id="rId56"/>
    <p:sldId id="367" r:id="rId57"/>
    <p:sldId id="383" r:id="rId58"/>
    <p:sldId id="384" r:id="rId59"/>
    <p:sldId id="368" r:id="rId60"/>
    <p:sldId id="378" r:id="rId61"/>
    <p:sldId id="379" r:id="rId62"/>
    <p:sldId id="374" r:id="rId63"/>
    <p:sldId id="375" r:id="rId64"/>
    <p:sldId id="376" r:id="rId65"/>
    <p:sldId id="377" r:id="rId66"/>
    <p:sldId id="380" r:id="rId67"/>
    <p:sldId id="381" r:id="rId68"/>
    <p:sldId id="385"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9803"/>
    <a:srgbClr val="009242"/>
    <a:srgbClr val="6D3535"/>
    <a:srgbClr val="5F5F5F"/>
    <a:srgbClr val="DBD3C3"/>
    <a:srgbClr val="808080"/>
    <a:srgbClr val="F6F373"/>
    <a:srgbClr val="F0F066"/>
    <a:srgbClr val="FFCC66"/>
    <a:srgbClr val="263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64" autoAdjust="0"/>
    <p:restoredTop sz="94660"/>
  </p:normalViewPr>
  <p:slideViewPr>
    <p:cSldViewPr snapToGrid="0">
      <p:cViewPr varScale="1">
        <p:scale>
          <a:sx n="74" d="100"/>
          <a:sy n="74" d="100"/>
        </p:scale>
        <p:origin x="-34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BC7FC1-53E2-4126-A257-F9FE5BE315EF}" type="datetimeFigureOut">
              <a:rPr lang="en-AU" smtClean="0"/>
              <a:t>20/03/2014</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11530D-21AC-400A-B08A-90B0EC661EEC}" type="slidenum">
              <a:rPr lang="en-AU" smtClean="0"/>
              <a:t>‹#›</a:t>
            </a:fld>
            <a:endParaRPr lang="en-AU"/>
          </a:p>
        </p:txBody>
      </p:sp>
    </p:spTree>
    <p:extLst>
      <p:ext uri="{BB962C8B-B14F-4D97-AF65-F5344CB8AC3E}">
        <p14:creationId xmlns:p14="http://schemas.microsoft.com/office/powerpoint/2010/main" val="4102192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AU" smtClean="0"/>
              <a:t>
Poll Title: Will all vacancies in rural and remote eight point incentive schools have a $10,000 recruitment benefit?
http://www.polleverywhere.com/multiple_choice_polls/DiMLK3kalKoqdZV</a:t>
            </a:r>
            <a:endParaRPr lang="en-AU"/>
          </a:p>
        </p:txBody>
      </p:sp>
      <p:sp>
        <p:nvSpPr>
          <p:cNvPr id="4" name="Slide Number Placeholder 3"/>
          <p:cNvSpPr>
            <a:spLocks noGrp="1"/>
          </p:cNvSpPr>
          <p:nvPr>
            <p:ph type="sldNum" sz="quarter" idx="10"/>
          </p:nvPr>
        </p:nvSpPr>
        <p:spPr/>
        <p:txBody>
          <a:bodyPr/>
          <a:lstStyle/>
          <a:p>
            <a:fld id="{4711530D-21AC-400A-B08A-90B0EC661EEC}" type="slidenum">
              <a:rPr lang="en-AU" smtClean="0"/>
              <a:t>20</a:t>
            </a:fld>
            <a:endParaRPr lang="en-AU"/>
          </a:p>
        </p:txBody>
      </p:sp>
    </p:spTree>
    <p:extLst>
      <p:ext uri="{BB962C8B-B14F-4D97-AF65-F5344CB8AC3E}">
        <p14:creationId xmlns:p14="http://schemas.microsoft.com/office/powerpoint/2010/main" val="3115563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A607E3-2388-45F6-8334-9551E5D4165E}" type="datetimeFigureOut">
              <a:rPr lang="en-US" smtClean="0"/>
              <a:t>3/20/2014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23554207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A607E3-2388-45F6-8334-9551E5D4165E}" type="datetimeFigureOut">
              <a:rPr lang="en-US" smtClean="0"/>
              <a:t>3/20/2014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18140268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A607E3-2388-45F6-8334-9551E5D4165E}" type="datetimeFigureOut">
              <a:rPr lang="en-US" smtClean="0"/>
              <a:t>3/20/2014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295998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A607E3-2388-45F6-8334-9551E5D4165E}" type="datetimeFigureOut">
              <a:rPr lang="en-US" smtClean="0"/>
              <a:t>3/20/2014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40183871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607E3-2388-45F6-8334-9551E5D4165E}" type="datetimeFigureOut">
              <a:rPr lang="en-US" smtClean="0"/>
              <a:t>3/20/2014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606BC-8AB3-4269-911F-2A8DC2C0517E}" type="slidenum">
              <a:rPr lang="en-US" smtClean="0"/>
              <a:t>‹#›</a:t>
            </a:fld>
            <a:endParaRPr lang="en-US"/>
          </a:p>
        </p:txBody>
      </p:sp>
    </p:spTree>
    <p:extLst>
      <p:ext uri="{BB962C8B-B14F-4D97-AF65-F5344CB8AC3E}">
        <p14:creationId xmlns:p14="http://schemas.microsoft.com/office/powerpoint/2010/main" val="2637081056"/>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7" r:id="rId3"/>
    <p:sldLayoutId id="2147483658"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1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gif"/><Relationship Id="rId4" Type="http://schemas.openxmlformats.org/officeDocument/2006/relationships/image" Target="../media/image5.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6.jpeg"/><Relationship Id="rId12" Type="http://schemas.openxmlformats.org/officeDocument/2006/relationships/image" Target="../media/image2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image" Target="../media/image1.png"/><Relationship Id="rId9" Type="http://schemas.openxmlformats.org/officeDocument/2006/relationships/image" Target="../media/image8.jpeg"/></Relationships>
</file>

<file path=ppt/slides/_rels/slide2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2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2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2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21.gif"/><Relationship Id="rId4" Type="http://schemas.openxmlformats.org/officeDocument/2006/relationships/image" Target="../media/image5.png"/><Relationship Id="rId9" Type="http://schemas.openxmlformats.org/officeDocument/2006/relationships/image" Target="../media/image10.jpeg"/></Relationships>
</file>

<file path=ppt/slides/_rels/slide2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2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3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3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10.jpeg"/></Relationships>
</file>

<file path=ppt/slides/_rels/slide3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3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3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3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3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6.jpeg"/><Relationship Id="rId12" Type="http://schemas.openxmlformats.org/officeDocument/2006/relationships/image" Target="../media/image23.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image" Target="../media/image1.png"/><Relationship Id="rId9" Type="http://schemas.openxmlformats.org/officeDocument/2006/relationships/image" Target="../media/image8.jpeg"/></Relationships>
</file>

<file path=ppt/slides/_rels/slide3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25.png"/><Relationship Id="rId5" Type="http://schemas.openxmlformats.org/officeDocument/2006/relationships/image" Target="../media/image6.jpe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10.jpeg"/></Relationships>
</file>

<file path=ppt/slides/_rels/slide3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25.png"/><Relationship Id="rId5" Type="http://schemas.openxmlformats.org/officeDocument/2006/relationships/image" Target="../media/image6.jpe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10.jpeg"/></Relationships>
</file>

<file path=ppt/slides/_rels/slide4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4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4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4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4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4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4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4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10.jpeg"/></Relationships>
</file>

<file path=ppt/slides/_rels/slide4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5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5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5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5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5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5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5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5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5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5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6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10.jpeg"/></Relationships>
</file>

<file path=ppt/slides/_rels/slide6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10.jpeg"/></Relationships>
</file>

<file path=ppt/slides/_rels/slide6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10.jpeg"/></Relationships>
</file>

<file path=ppt/slides/_rels/slide6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10.jpeg"/></Relationships>
</file>

<file path=ppt/slides/_rels/slide6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0.jpeg"/></Relationships>
</file>

<file path=ppt/slides/_rels/slide6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10.jpeg"/></Relationships>
</file>

<file path=ppt/slides/_rels/slide6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10.jpeg"/></Relationships>
</file>

<file path=ppt/slides/_rels/slide6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12" Type="http://schemas.openxmlformats.org/officeDocument/2006/relationships/hyperlink" Target="http://www.dec.nsw.gov.au/about-the-department/our-reforms/rural-and-remote-education"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hyperlink" Target="https://www.det.nsw.edu.au/media/downloads/about-us/our-reforms/rural-and-remote-education/randr-blueprint.pdf" TargetMode="External"/><Relationship Id="rId5" Type="http://schemas.openxmlformats.org/officeDocument/2006/relationships/image" Target="../media/image6.jpeg"/><Relationship Id="rId10" Type="http://schemas.openxmlformats.org/officeDocument/2006/relationships/hyperlink" Target="http://www.rde.nsw.edu.au/rural-and-remote-education" TargetMode="External"/><Relationship Id="rId4" Type="http://schemas.openxmlformats.org/officeDocument/2006/relationships/image" Target="../media/image5.png"/><Relationship Id="rId9" Type="http://schemas.openxmlformats.org/officeDocument/2006/relationships/image" Target="../media/image10.jpeg"/></Relationships>
</file>

<file path=ppt/slides/_rels/slide6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3492170" y="16327"/>
            <a:ext cx="1709928" cy="1681843"/>
          </a:xfrm>
          <a:prstGeom prst="rect">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234173" y="16327"/>
            <a:ext cx="1709928" cy="168184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6976176" y="16327"/>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718179" y="16327"/>
            <a:ext cx="1709928" cy="168184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1750167" y="1728601"/>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728601"/>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8718179" y="1728601"/>
            <a:ext cx="1709928" cy="168184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1750167"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3484006" y="3446565"/>
            <a:ext cx="1709928" cy="16818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5234173"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6976176"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 </a:t>
            </a:r>
            <a:endParaRPr lang="en-US"/>
          </a:p>
        </p:txBody>
      </p:sp>
      <p:sp>
        <p:nvSpPr>
          <p:cNvPr id="123" name="Rectangle 122"/>
          <p:cNvSpPr/>
          <p:nvPr/>
        </p:nvSpPr>
        <p:spPr>
          <a:xfrm>
            <a:off x="8718179" y="3443843"/>
            <a:ext cx="1709928" cy="168184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1750167" y="5156117"/>
            <a:ext cx="1709928" cy="16818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3484006" y="5158839"/>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5234173" y="515611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6976176" y="5156117"/>
            <a:ext cx="1709928" cy="168184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8718179" y="5156117"/>
            <a:ext cx="1709928" cy="16818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977" y="3440875"/>
            <a:ext cx="586803" cy="1684811"/>
          </a:xfrm>
          <a:prstGeom prst="rect">
            <a:avLst/>
          </a:prstGeom>
          <a:noFill/>
        </p:spPr>
      </p:pic>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2"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728601"/>
            <a:ext cx="586803" cy="1681843"/>
          </a:xfrm>
          <a:prstGeom prst="rect">
            <a:avLst/>
          </a:prstGeom>
          <a:noFill/>
        </p:spPr>
      </p:pic>
      <p:pic>
        <p:nvPicPr>
          <p:cNvPr id="135"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8456" y="3444895"/>
            <a:ext cx="586803" cy="1680792"/>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pic>
        <p:nvPicPr>
          <p:cNvPr id="138" name="Shado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6010" y="1734537"/>
            <a:ext cx="586803" cy="1675297"/>
          </a:xfrm>
          <a:prstGeom prst="rect">
            <a:avLst/>
          </a:prstGeom>
          <a:noFill/>
        </p:spPr>
      </p:pic>
      <p:pic>
        <p:nvPicPr>
          <p:cNvPr id="145"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4794" y="5158910"/>
            <a:ext cx="586803" cy="1680792"/>
          </a:xfrm>
          <a:prstGeom prst="rect">
            <a:avLst/>
          </a:prstGeom>
          <a:noFill/>
        </p:spPr>
      </p:pic>
      <p:sp>
        <p:nvSpPr>
          <p:cNvPr id="146" name="TextBox 145"/>
          <p:cNvSpPr txBox="1"/>
          <p:nvPr/>
        </p:nvSpPr>
        <p:spPr>
          <a:xfrm>
            <a:off x="8672531" y="1865365"/>
            <a:ext cx="1781953" cy="584775"/>
          </a:xfrm>
          <a:prstGeom prst="rect">
            <a:avLst/>
          </a:prstGeom>
          <a:noFill/>
          <a:ln>
            <a:noFill/>
          </a:ln>
        </p:spPr>
        <p:txBody>
          <a:bodyPr wrap="square" rtlCol="0">
            <a:spAutoFit/>
          </a:bodyPr>
          <a:lstStyle/>
          <a:p>
            <a:pPr algn="ctr"/>
            <a:r>
              <a:rPr lang="en-US" sz="3200" b="1" dirty="0" smtClean="0">
                <a:solidFill>
                  <a:schemeClr val="bg1"/>
                </a:solidFill>
                <a:effectLst/>
                <a:latin typeface="Arial Rounded MT Bold" panose="020F0704030504030204" pitchFamily="34" charset="0"/>
              </a:rPr>
              <a:t>Raising</a:t>
            </a:r>
            <a:endParaRPr lang="en-US" sz="3200" dirty="0">
              <a:solidFill>
                <a:schemeClr val="bg1"/>
              </a:solidFill>
              <a:effectLst/>
              <a:latin typeface="Arial Rounded MT Bold" panose="020F0704030504030204" pitchFamily="34" charset="0"/>
            </a:endParaRPr>
          </a:p>
        </p:txBody>
      </p:sp>
      <p:sp>
        <p:nvSpPr>
          <p:cNvPr id="147" name="TextBox 146"/>
          <p:cNvSpPr txBox="1"/>
          <p:nvPr/>
        </p:nvSpPr>
        <p:spPr>
          <a:xfrm>
            <a:off x="8672532" y="2361023"/>
            <a:ext cx="1781953" cy="461665"/>
          </a:xfrm>
          <a:prstGeom prst="rect">
            <a:avLst/>
          </a:prstGeom>
          <a:noFill/>
          <a:ln>
            <a:noFill/>
          </a:ln>
        </p:spPr>
        <p:txBody>
          <a:bodyPr wrap="square" rtlCol="0">
            <a:spAutoFit/>
          </a:bodyPr>
          <a:lstStyle/>
          <a:p>
            <a:pPr algn="ctr"/>
            <a:r>
              <a:rPr lang="en-US" sz="2400" b="1" dirty="0" smtClean="0">
                <a:solidFill>
                  <a:schemeClr val="bg1"/>
                </a:solidFill>
                <a:effectLst/>
                <a:latin typeface="Arial Narrow" panose="020B0606020202030204" pitchFamily="34" charset="0"/>
              </a:rPr>
              <a:t>Expectations</a:t>
            </a:r>
            <a:endParaRPr lang="en-US" sz="2400" dirty="0">
              <a:solidFill>
                <a:schemeClr val="bg1"/>
              </a:solidFill>
              <a:effectLst/>
              <a:latin typeface="Arial Narrow" panose="020B0606020202030204" pitchFamily="34" charset="0"/>
            </a:endParaRPr>
          </a:p>
        </p:txBody>
      </p:sp>
      <p:sp>
        <p:nvSpPr>
          <p:cNvPr id="70" name="Gears"/>
          <p:cNvSpPr>
            <a:spLocks noEditPoints="1"/>
          </p:cNvSpPr>
          <p:nvPr/>
        </p:nvSpPr>
        <p:spPr bwMode="auto">
          <a:xfrm>
            <a:off x="3639792" y="3667294"/>
            <a:ext cx="1348486" cy="1128153"/>
          </a:xfrm>
          <a:custGeom>
            <a:avLst/>
            <a:gdLst>
              <a:gd name="T0" fmla="*/ 510 w 881"/>
              <a:gd name="T1" fmla="*/ 588 h 736"/>
              <a:gd name="T2" fmla="*/ 484 w 881"/>
              <a:gd name="T3" fmla="*/ 476 h 736"/>
              <a:gd name="T4" fmla="*/ 479 w 881"/>
              <a:gd name="T5" fmla="*/ 300 h 736"/>
              <a:gd name="T6" fmla="*/ 390 w 881"/>
              <a:gd name="T7" fmla="*/ 227 h 736"/>
              <a:gd name="T8" fmla="*/ 278 w 881"/>
              <a:gd name="T9" fmla="*/ 252 h 736"/>
              <a:gd name="T10" fmla="*/ 101 w 881"/>
              <a:gd name="T11" fmla="*/ 255 h 736"/>
              <a:gd name="T12" fmla="*/ 27 w 881"/>
              <a:gd name="T13" fmla="*/ 346 h 736"/>
              <a:gd name="T14" fmla="*/ 54 w 881"/>
              <a:gd name="T15" fmla="*/ 457 h 736"/>
              <a:gd name="T16" fmla="*/ 56 w 881"/>
              <a:gd name="T17" fmla="*/ 635 h 736"/>
              <a:gd name="T18" fmla="*/ 148 w 881"/>
              <a:gd name="T19" fmla="*/ 710 h 736"/>
              <a:gd name="T20" fmla="*/ 260 w 881"/>
              <a:gd name="T21" fmla="*/ 682 h 736"/>
              <a:gd name="T22" fmla="*/ 436 w 881"/>
              <a:gd name="T23" fmla="*/ 679 h 736"/>
              <a:gd name="T24" fmla="*/ 138 w 881"/>
              <a:gd name="T25" fmla="*/ 447 h 736"/>
              <a:gd name="T26" fmla="*/ 246 w 881"/>
              <a:gd name="T27" fmla="*/ 598 h 736"/>
              <a:gd name="T28" fmla="*/ 250 w 881"/>
              <a:gd name="T29" fmla="*/ 575 h 736"/>
              <a:gd name="T30" fmla="*/ 256 w 881"/>
              <a:gd name="T31" fmla="*/ 539 h 736"/>
              <a:gd name="T32" fmla="*/ 339 w 881"/>
              <a:gd name="T33" fmla="*/ 480 h 736"/>
              <a:gd name="T34" fmla="*/ 825 w 881"/>
              <a:gd name="T35" fmla="*/ 432 h 736"/>
              <a:gd name="T36" fmla="*/ 881 w 881"/>
              <a:gd name="T37" fmla="*/ 375 h 736"/>
              <a:gd name="T38" fmla="*/ 873 w 881"/>
              <a:gd name="T39" fmla="*/ 295 h 736"/>
              <a:gd name="T40" fmla="*/ 775 w 881"/>
              <a:gd name="T41" fmla="*/ 224 h 736"/>
              <a:gd name="T42" fmla="*/ 717 w 881"/>
              <a:gd name="T43" fmla="*/ 168 h 736"/>
              <a:gd name="T44" fmla="*/ 637 w 881"/>
              <a:gd name="T45" fmla="*/ 176 h 736"/>
              <a:gd name="T46" fmla="*/ 568 w 881"/>
              <a:gd name="T47" fmla="*/ 275 h 736"/>
              <a:gd name="T48" fmla="*/ 509 w 881"/>
              <a:gd name="T49" fmla="*/ 331 h 736"/>
              <a:gd name="T50" fmla="*/ 517 w 881"/>
              <a:gd name="T51" fmla="*/ 413 h 736"/>
              <a:gd name="T52" fmla="*/ 617 w 881"/>
              <a:gd name="T53" fmla="*/ 481 h 736"/>
              <a:gd name="T54" fmla="*/ 674 w 881"/>
              <a:gd name="T55" fmla="*/ 540 h 736"/>
              <a:gd name="T56" fmla="*/ 755 w 881"/>
              <a:gd name="T57" fmla="*/ 531 h 736"/>
              <a:gd name="T58" fmla="*/ 680 w 881"/>
              <a:gd name="T59" fmla="*/ 445 h 736"/>
              <a:gd name="T60" fmla="*/ 785 w 881"/>
              <a:gd name="T61" fmla="*/ 369 h 736"/>
              <a:gd name="T62" fmla="*/ 621 w 881"/>
              <a:gd name="T63" fmla="*/ 342 h 736"/>
              <a:gd name="T64" fmla="*/ 707 w 881"/>
              <a:gd name="T65" fmla="*/ 280 h 736"/>
              <a:gd name="T66" fmla="*/ 703 w 881"/>
              <a:gd name="T67" fmla="*/ 305 h 736"/>
              <a:gd name="T68" fmla="*/ 453 w 881"/>
              <a:gd name="T69" fmla="*/ 241 h 736"/>
              <a:gd name="T70" fmla="*/ 535 w 881"/>
              <a:gd name="T71" fmla="*/ 247 h 736"/>
              <a:gd name="T72" fmla="*/ 552 w 881"/>
              <a:gd name="T73" fmla="*/ 194 h 736"/>
              <a:gd name="T74" fmla="*/ 569 w 881"/>
              <a:gd name="T75" fmla="*/ 143 h 736"/>
              <a:gd name="T76" fmla="*/ 574 w 881"/>
              <a:gd name="T77" fmla="*/ 60 h 736"/>
              <a:gd name="T78" fmla="*/ 522 w 881"/>
              <a:gd name="T79" fmla="*/ 44 h 736"/>
              <a:gd name="T80" fmla="*/ 470 w 881"/>
              <a:gd name="T81" fmla="*/ 27 h 736"/>
              <a:gd name="T82" fmla="*/ 386 w 881"/>
              <a:gd name="T83" fmla="*/ 21 h 736"/>
              <a:gd name="T84" fmla="*/ 371 w 881"/>
              <a:gd name="T85" fmla="*/ 74 h 736"/>
              <a:gd name="T86" fmla="*/ 354 w 881"/>
              <a:gd name="T87" fmla="*/ 125 h 736"/>
              <a:gd name="T88" fmla="*/ 348 w 881"/>
              <a:gd name="T89" fmla="*/ 208 h 736"/>
              <a:gd name="T90" fmla="*/ 401 w 881"/>
              <a:gd name="T91" fmla="*/ 225 h 736"/>
              <a:gd name="T92" fmla="*/ 453 w 881"/>
              <a:gd name="T93" fmla="*/ 241 h 736"/>
              <a:gd name="T94" fmla="*/ 516 w 881"/>
              <a:gd name="T95" fmla="*/ 98 h 736"/>
              <a:gd name="T96" fmla="*/ 506 w 881"/>
              <a:gd name="T97" fmla="*/ 104 h 736"/>
              <a:gd name="T98" fmla="*/ 490 w 881"/>
              <a:gd name="T99" fmla="*/ 179 h 736"/>
              <a:gd name="T100" fmla="*/ 441 w 881"/>
              <a:gd name="T101" fmla="*/ 104 h 736"/>
              <a:gd name="T102" fmla="*/ 430 w 881"/>
              <a:gd name="T103" fmla="*/ 154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81" h="736">
                <a:moveTo>
                  <a:pt x="414" y="625"/>
                </a:moveTo>
                <a:cubicBezTo>
                  <a:pt x="454" y="580"/>
                  <a:pt x="454" y="580"/>
                  <a:pt x="454" y="580"/>
                </a:cubicBezTo>
                <a:cubicBezTo>
                  <a:pt x="510" y="588"/>
                  <a:pt x="510" y="588"/>
                  <a:pt x="510" y="588"/>
                </a:cubicBezTo>
                <a:cubicBezTo>
                  <a:pt x="521" y="565"/>
                  <a:pt x="530" y="539"/>
                  <a:pt x="534" y="512"/>
                </a:cubicBezTo>
                <a:cubicBezTo>
                  <a:pt x="535" y="507"/>
                  <a:pt x="536" y="503"/>
                  <a:pt x="536" y="498"/>
                </a:cubicBezTo>
                <a:cubicBezTo>
                  <a:pt x="484" y="476"/>
                  <a:pt x="484" y="476"/>
                  <a:pt x="484" y="476"/>
                </a:cubicBezTo>
                <a:cubicBezTo>
                  <a:pt x="480" y="416"/>
                  <a:pt x="480" y="416"/>
                  <a:pt x="480" y="416"/>
                </a:cubicBezTo>
                <a:cubicBezTo>
                  <a:pt x="524" y="383"/>
                  <a:pt x="524" y="383"/>
                  <a:pt x="524" y="383"/>
                </a:cubicBezTo>
                <a:cubicBezTo>
                  <a:pt x="514" y="353"/>
                  <a:pt x="499" y="325"/>
                  <a:pt x="479" y="300"/>
                </a:cubicBezTo>
                <a:cubicBezTo>
                  <a:pt x="427" y="321"/>
                  <a:pt x="427" y="321"/>
                  <a:pt x="427" y="321"/>
                </a:cubicBezTo>
                <a:cubicBezTo>
                  <a:pt x="382" y="281"/>
                  <a:pt x="382" y="281"/>
                  <a:pt x="382" y="281"/>
                </a:cubicBezTo>
                <a:cubicBezTo>
                  <a:pt x="390" y="227"/>
                  <a:pt x="390" y="227"/>
                  <a:pt x="390" y="227"/>
                </a:cubicBezTo>
                <a:cubicBezTo>
                  <a:pt x="366" y="215"/>
                  <a:pt x="340" y="206"/>
                  <a:pt x="312" y="202"/>
                </a:cubicBezTo>
                <a:cubicBezTo>
                  <a:pt x="308" y="201"/>
                  <a:pt x="304" y="200"/>
                  <a:pt x="300" y="200"/>
                </a:cubicBezTo>
                <a:cubicBezTo>
                  <a:pt x="278" y="252"/>
                  <a:pt x="278" y="252"/>
                  <a:pt x="278" y="252"/>
                </a:cubicBezTo>
                <a:cubicBezTo>
                  <a:pt x="218" y="256"/>
                  <a:pt x="218" y="256"/>
                  <a:pt x="218" y="256"/>
                </a:cubicBezTo>
                <a:cubicBezTo>
                  <a:pt x="184" y="211"/>
                  <a:pt x="184" y="211"/>
                  <a:pt x="184" y="211"/>
                </a:cubicBezTo>
                <a:cubicBezTo>
                  <a:pt x="154" y="221"/>
                  <a:pt x="126" y="236"/>
                  <a:pt x="101" y="255"/>
                </a:cubicBezTo>
                <a:cubicBezTo>
                  <a:pt x="124" y="308"/>
                  <a:pt x="124" y="308"/>
                  <a:pt x="124" y="308"/>
                </a:cubicBezTo>
                <a:cubicBezTo>
                  <a:pt x="84" y="354"/>
                  <a:pt x="84" y="354"/>
                  <a:pt x="84" y="354"/>
                </a:cubicBezTo>
                <a:cubicBezTo>
                  <a:pt x="27" y="346"/>
                  <a:pt x="27" y="346"/>
                  <a:pt x="27" y="346"/>
                </a:cubicBezTo>
                <a:cubicBezTo>
                  <a:pt x="15" y="370"/>
                  <a:pt x="6" y="396"/>
                  <a:pt x="2" y="423"/>
                </a:cubicBezTo>
                <a:cubicBezTo>
                  <a:pt x="1" y="427"/>
                  <a:pt x="0" y="431"/>
                  <a:pt x="0" y="435"/>
                </a:cubicBezTo>
                <a:cubicBezTo>
                  <a:pt x="54" y="457"/>
                  <a:pt x="54" y="457"/>
                  <a:pt x="54" y="457"/>
                </a:cubicBezTo>
                <a:cubicBezTo>
                  <a:pt x="58" y="517"/>
                  <a:pt x="58" y="517"/>
                  <a:pt x="58" y="517"/>
                </a:cubicBezTo>
                <a:cubicBezTo>
                  <a:pt x="12" y="553"/>
                  <a:pt x="12" y="553"/>
                  <a:pt x="12" y="553"/>
                </a:cubicBezTo>
                <a:cubicBezTo>
                  <a:pt x="22" y="583"/>
                  <a:pt x="37" y="611"/>
                  <a:pt x="56" y="635"/>
                </a:cubicBezTo>
                <a:cubicBezTo>
                  <a:pt x="110" y="612"/>
                  <a:pt x="110" y="612"/>
                  <a:pt x="110" y="612"/>
                </a:cubicBezTo>
                <a:cubicBezTo>
                  <a:pt x="156" y="651"/>
                  <a:pt x="156" y="651"/>
                  <a:pt x="156" y="651"/>
                </a:cubicBezTo>
                <a:cubicBezTo>
                  <a:pt x="148" y="710"/>
                  <a:pt x="148" y="710"/>
                  <a:pt x="148" y="710"/>
                </a:cubicBezTo>
                <a:cubicBezTo>
                  <a:pt x="171" y="721"/>
                  <a:pt x="197" y="730"/>
                  <a:pt x="223" y="734"/>
                </a:cubicBezTo>
                <a:cubicBezTo>
                  <a:pt x="228" y="735"/>
                  <a:pt x="233" y="736"/>
                  <a:pt x="237" y="736"/>
                </a:cubicBezTo>
                <a:cubicBezTo>
                  <a:pt x="260" y="682"/>
                  <a:pt x="260" y="682"/>
                  <a:pt x="260" y="682"/>
                </a:cubicBezTo>
                <a:cubicBezTo>
                  <a:pt x="320" y="678"/>
                  <a:pt x="320" y="678"/>
                  <a:pt x="320" y="678"/>
                </a:cubicBezTo>
                <a:cubicBezTo>
                  <a:pt x="354" y="724"/>
                  <a:pt x="354" y="724"/>
                  <a:pt x="354" y="724"/>
                </a:cubicBezTo>
                <a:cubicBezTo>
                  <a:pt x="384" y="714"/>
                  <a:pt x="412" y="698"/>
                  <a:pt x="436" y="679"/>
                </a:cubicBezTo>
                <a:lnTo>
                  <a:pt x="414" y="625"/>
                </a:lnTo>
                <a:close/>
                <a:moveTo>
                  <a:pt x="246" y="598"/>
                </a:moveTo>
                <a:cubicBezTo>
                  <a:pt x="174" y="586"/>
                  <a:pt x="126" y="518"/>
                  <a:pt x="138" y="447"/>
                </a:cubicBezTo>
                <a:cubicBezTo>
                  <a:pt x="150" y="375"/>
                  <a:pt x="218" y="326"/>
                  <a:pt x="290" y="338"/>
                </a:cubicBezTo>
                <a:cubicBezTo>
                  <a:pt x="361" y="350"/>
                  <a:pt x="410" y="418"/>
                  <a:pt x="398" y="490"/>
                </a:cubicBezTo>
                <a:cubicBezTo>
                  <a:pt x="386" y="562"/>
                  <a:pt x="318" y="610"/>
                  <a:pt x="246" y="598"/>
                </a:cubicBezTo>
                <a:close/>
                <a:moveTo>
                  <a:pt x="286" y="362"/>
                </a:moveTo>
                <a:cubicBezTo>
                  <a:pt x="227" y="352"/>
                  <a:pt x="171" y="392"/>
                  <a:pt x="161" y="451"/>
                </a:cubicBezTo>
                <a:cubicBezTo>
                  <a:pt x="151" y="509"/>
                  <a:pt x="191" y="565"/>
                  <a:pt x="250" y="575"/>
                </a:cubicBezTo>
                <a:cubicBezTo>
                  <a:pt x="309" y="585"/>
                  <a:pt x="364" y="545"/>
                  <a:pt x="374" y="486"/>
                </a:cubicBezTo>
                <a:cubicBezTo>
                  <a:pt x="384" y="427"/>
                  <a:pt x="344" y="372"/>
                  <a:pt x="286" y="362"/>
                </a:cubicBezTo>
                <a:close/>
                <a:moveTo>
                  <a:pt x="256" y="539"/>
                </a:moveTo>
                <a:cubicBezTo>
                  <a:pt x="216" y="533"/>
                  <a:pt x="190" y="496"/>
                  <a:pt x="196" y="456"/>
                </a:cubicBezTo>
                <a:cubicBezTo>
                  <a:pt x="203" y="417"/>
                  <a:pt x="240" y="391"/>
                  <a:pt x="279" y="397"/>
                </a:cubicBezTo>
                <a:cubicBezTo>
                  <a:pt x="319" y="404"/>
                  <a:pt x="345" y="441"/>
                  <a:pt x="339" y="480"/>
                </a:cubicBezTo>
                <a:cubicBezTo>
                  <a:pt x="332" y="519"/>
                  <a:pt x="295" y="546"/>
                  <a:pt x="256" y="539"/>
                </a:cubicBezTo>
                <a:close/>
                <a:moveTo>
                  <a:pt x="797" y="463"/>
                </a:moveTo>
                <a:cubicBezTo>
                  <a:pt x="825" y="432"/>
                  <a:pt x="825" y="432"/>
                  <a:pt x="825" y="432"/>
                </a:cubicBezTo>
                <a:cubicBezTo>
                  <a:pt x="863" y="437"/>
                  <a:pt x="863" y="437"/>
                  <a:pt x="863" y="437"/>
                </a:cubicBezTo>
                <a:cubicBezTo>
                  <a:pt x="871" y="421"/>
                  <a:pt x="877" y="404"/>
                  <a:pt x="880" y="385"/>
                </a:cubicBezTo>
                <a:cubicBezTo>
                  <a:pt x="880" y="381"/>
                  <a:pt x="881" y="378"/>
                  <a:pt x="881" y="375"/>
                </a:cubicBezTo>
                <a:cubicBezTo>
                  <a:pt x="845" y="359"/>
                  <a:pt x="845" y="359"/>
                  <a:pt x="845" y="359"/>
                </a:cubicBezTo>
                <a:cubicBezTo>
                  <a:pt x="843" y="318"/>
                  <a:pt x="843" y="318"/>
                  <a:pt x="843" y="318"/>
                </a:cubicBezTo>
                <a:cubicBezTo>
                  <a:pt x="873" y="295"/>
                  <a:pt x="873" y="295"/>
                  <a:pt x="873" y="295"/>
                </a:cubicBezTo>
                <a:cubicBezTo>
                  <a:pt x="866" y="274"/>
                  <a:pt x="855" y="255"/>
                  <a:pt x="842" y="237"/>
                </a:cubicBezTo>
                <a:cubicBezTo>
                  <a:pt x="806" y="252"/>
                  <a:pt x="806" y="252"/>
                  <a:pt x="806" y="252"/>
                </a:cubicBezTo>
                <a:cubicBezTo>
                  <a:pt x="775" y="224"/>
                  <a:pt x="775" y="224"/>
                  <a:pt x="775" y="224"/>
                </a:cubicBezTo>
                <a:cubicBezTo>
                  <a:pt x="780" y="187"/>
                  <a:pt x="780" y="187"/>
                  <a:pt x="780" y="187"/>
                </a:cubicBezTo>
                <a:cubicBezTo>
                  <a:pt x="763" y="178"/>
                  <a:pt x="745" y="172"/>
                  <a:pt x="726" y="169"/>
                </a:cubicBezTo>
                <a:cubicBezTo>
                  <a:pt x="723" y="169"/>
                  <a:pt x="720" y="168"/>
                  <a:pt x="717" y="168"/>
                </a:cubicBezTo>
                <a:cubicBezTo>
                  <a:pt x="702" y="204"/>
                  <a:pt x="702" y="204"/>
                  <a:pt x="702" y="204"/>
                </a:cubicBezTo>
                <a:cubicBezTo>
                  <a:pt x="661" y="207"/>
                  <a:pt x="661" y="207"/>
                  <a:pt x="661" y="207"/>
                </a:cubicBezTo>
                <a:cubicBezTo>
                  <a:pt x="637" y="176"/>
                  <a:pt x="637" y="176"/>
                  <a:pt x="637" y="176"/>
                </a:cubicBezTo>
                <a:cubicBezTo>
                  <a:pt x="616" y="183"/>
                  <a:pt x="597" y="193"/>
                  <a:pt x="580" y="206"/>
                </a:cubicBezTo>
                <a:cubicBezTo>
                  <a:pt x="595" y="243"/>
                  <a:pt x="595" y="243"/>
                  <a:pt x="595" y="243"/>
                </a:cubicBezTo>
                <a:cubicBezTo>
                  <a:pt x="568" y="275"/>
                  <a:pt x="568" y="275"/>
                  <a:pt x="568" y="275"/>
                </a:cubicBezTo>
                <a:cubicBezTo>
                  <a:pt x="528" y="269"/>
                  <a:pt x="528" y="269"/>
                  <a:pt x="528" y="269"/>
                </a:cubicBezTo>
                <a:cubicBezTo>
                  <a:pt x="520" y="286"/>
                  <a:pt x="514" y="304"/>
                  <a:pt x="510" y="323"/>
                </a:cubicBezTo>
                <a:cubicBezTo>
                  <a:pt x="510" y="326"/>
                  <a:pt x="510" y="329"/>
                  <a:pt x="509" y="331"/>
                </a:cubicBezTo>
                <a:cubicBezTo>
                  <a:pt x="547" y="347"/>
                  <a:pt x="547" y="347"/>
                  <a:pt x="547" y="347"/>
                </a:cubicBezTo>
                <a:cubicBezTo>
                  <a:pt x="550" y="388"/>
                  <a:pt x="550" y="388"/>
                  <a:pt x="550" y="388"/>
                </a:cubicBezTo>
                <a:cubicBezTo>
                  <a:pt x="517" y="413"/>
                  <a:pt x="517" y="413"/>
                  <a:pt x="517" y="413"/>
                </a:cubicBezTo>
                <a:cubicBezTo>
                  <a:pt x="524" y="434"/>
                  <a:pt x="535" y="453"/>
                  <a:pt x="548" y="470"/>
                </a:cubicBezTo>
                <a:cubicBezTo>
                  <a:pt x="586" y="454"/>
                  <a:pt x="586" y="454"/>
                  <a:pt x="586" y="454"/>
                </a:cubicBezTo>
                <a:cubicBezTo>
                  <a:pt x="617" y="481"/>
                  <a:pt x="617" y="481"/>
                  <a:pt x="617" y="481"/>
                </a:cubicBezTo>
                <a:cubicBezTo>
                  <a:pt x="612" y="522"/>
                  <a:pt x="612" y="522"/>
                  <a:pt x="612" y="522"/>
                </a:cubicBezTo>
                <a:cubicBezTo>
                  <a:pt x="628" y="530"/>
                  <a:pt x="646" y="536"/>
                  <a:pt x="664" y="539"/>
                </a:cubicBezTo>
                <a:cubicBezTo>
                  <a:pt x="667" y="539"/>
                  <a:pt x="671" y="540"/>
                  <a:pt x="674" y="540"/>
                </a:cubicBezTo>
                <a:cubicBezTo>
                  <a:pt x="690" y="502"/>
                  <a:pt x="690" y="502"/>
                  <a:pt x="690" y="502"/>
                </a:cubicBezTo>
                <a:cubicBezTo>
                  <a:pt x="731" y="500"/>
                  <a:pt x="731" y="500"/>
                  <a:pt x="731" y="500"/>
                </a:cubicBezTo>
                <a:cubicBezTo>
                  <a:pt x="755" y="531"/>
                  <a:pt x="755" y="531"/>
                  <a:pt x="755" y="531"/>
                </a:cubicBezTo>
                <a:cubicBezTo>
                  <a:pt x="776" y="524"/>
                  <a:pt x="795" y="514"/>
                  <a:pt x="812" y="500"/>
                </a:cubicBezTo>
                <a:lnTo>
                  <a:pt x="797" y="463"/>
                </a:lnTo>
                <a:close/>
                <a:moveTo>
                  <a:pt x="680" y="445"/>
                </a:moveTo>
                <a:cubicBezTo>
                  <a:pt x="630" y="436"/>
                  <a:pt x="596" y="389"/>
                  <a:pt x="605" y="339"/>
                </a:cubicBezTo>
                <a:cubicBezTo>
                  <a:pt x="613" y="289"/>
                  <a:pt x="660" y="256"/>
                  <a:pt x="710" y="264"/>
                </a:cubicBezTo>
                <a:cubicBezTo>
                  <a:pt x="760" y="272"/>
                  <a:pt x="794" y="319"/>
                  <a:pt x="785" y="369"/>
                </a:cubicBezTo>
                <a:cubicBezTo>
                  <a:pt x="777" y="419"/>
                  <a:pt x="730" y="453"/>
                  <a:pt x="680" y="445"/>
                </a:cubicBezTo>
                <a:close/>
                <a:moveTo>
                  <a:pt x="707" y="280"/>
                </a:moveTo>
                <a:cubicBezTo>
                  <a:pt x="667" y="274"/>
                  <a:pt x="628" y="301"/>
                  <a:pt x="621" y="342"/>
                </a:cubicBezTo>
                <a:cubicBezTo>
                  <a:pt x="614" y="383"/>
                  <a:pt x="642" y="421"/>
                  <a:pt x="683" y="428"/>
                </a:cubicBezTo>
                <a:cubicBezTo>
                  <a:pt x="724" y="435"/>
                  <a:pt x="762" y="407"/>
                  <a:pt x="769" y="367"/>
                </a:cubicBezTo>
                <a:cubicBezTo>
                  <a:pt x="776" y="326"/>
                  <a:pt x="748" y="287"/>
                  <a:pt x="707" y="280"/>
                </a:cubicBezTo>
                <a:close/>
                <a:moveTo>
                  <a:pt x="687" y="404"/>
                </a:moveTo>
                <a:cubicBezTo>
                  <a:pt x="659" y="399"/>
                  <a:pt x="641" y="373"/>
                  <a:pt x="646" y="346"/>
                </a:cubicBezTo>
                <a:cubicBezTo>
                  <a:pt x="650" y="319"/>
                  <a:pt x="676" y="300"/>
                  <a:pt x="703" y="305"/>
                </a:cubicBezTo>
                <a:cubicBezTo>
                  <a:pt x="730" y="310"/>
                  <a:pt x="749" y="335"/>
                  <a:pt x="744" y="363"/>
                </a:cubicBezTo>
                <a:cubicBezTo>
                  <a:pt x="740" y="390"/>
                  <a:pt x="714" y="408"/>
                  <a:pt x="687" y="404"/>
                </a:cubicBezTo>
                <a:close/>
                <a:moveTo>
                  <a:pt x="453" y="241"/>
                </a:moveTo>
                <a:cubicBezTo>
                  <a:pt x="483" y="241"/>
                  <a:pt x="483" y="241"/>
                  <a:pt x="483" y="241"/>
                </a:cubicBezTo>
                <a:cubicBezTo>
                  <a:pt x="499" y="264"/>
                  <a:pt x="499" y="264"/>
                  <a:pt x="499" y="264"/>
                </a:cubicBezTo>
                <a:cubicBezTo>
                  <a:pt x="512" y="260"/>
                  <a:pt x="524" y="255"/>
                  <a:pt x="535" y="247"/>
                </a:cubicBezTo>
                <a:cubicBezTo>
                  <a:pt x="537" y="246"/>
                  <a:pt x="539" y="244"/>
                  <a:pt x="541" y="243"/>
                </a:cubicBezTo>
                <a:cubicBezTo>
                  <a:pt x="531" y="216"/>
                  <a:pt x="531" y="216"/>
                  <a:pt x="531" y="216"/>
                </a:cubicBezTo>
                <a:cubicBezTo>
                  <a:pt x="552" y="194"/>
                  <a:pt x="552" y="194"/>
                  <a:pt x="552" y="194"/>
                </a:cubicBezTo>
                <a:cubicBezTo>
                  <a:pt x="579" y="199"/>
                  <a:pt x="579" y="199"/>
                  <a:pt x="579" y="199"/>
                </a:cubicBezTo>
                <a:cubicBezTo>
                  <a:pt x="587" y="185"/>
                  <a:pt x="592" y="170"/>
                  <a:pt x="595" y="154"/>
                </a:cubicBezTo>
                <a:cubicBezTo>
                  <a:pt x="569" y="143"/>
                  <a:pt x="569" y="143"/>
                  <a:pt x="569" y="143"/>
                </a:cubicBezTo>
                <a:cubicBezTo>
                  <a:pt x="568" y="112"/>
                  <a:pt x="568" y="112"/>
                  <a:pt x="568" y="112"/>
                </a:cubicBezTo>
                <a:cubicBezTo>
                  <a:pt x="591" y="97"/>
                  <a:pt x="591" y="97"/>
                  <a:pt x="591" y="97"/>
                </a:cubicBezTo>
                <a:cubicBezTo>
                  <a:pt x="587" y="84"/>
                  <a:pt x="582" y="71"/>
                  <a:pt x="574" y="60"/>
                </a:cubicBezTo>
                <a:cubicBezTo>
                  <a:pt x="573" y="58"/>
                  <a:pt x="571" y="56"/>
                  <a:pt x="570" y="54"/>
                </a:cubicBezTo>
                <a:cubicBezTo>
                  <a:pt x="544" y="64"/>
                  <a:pt x="544" y="64"/>
                  <a:pt x="544" y="64"/>
                </a:cubicBezTo>
                <a:cubicBezTo>
                  <a:pt x="522" y="44"/>
                  <a:pt x="522" y="44"/>
                  <a:pt x="522" y="44"/>
                </a:cubicBezTo>
                <a:cubicBezTo>
                  <a:pt x="526" y="16"/>
                  <a:pt x="526" y="16"/>
                  <a:pt x="526" y="16"/>
                </a:cubicBezTo>
                <a:cubicBezTo>
                  <a:pt x="513" y="8"/>
                  <a:pt x="498" y="3"/>
                  <a:pt x="482" y="0"/>
                </a:cubicBezTo>
                <a:cubicBezTo>
                  <a:pt x="470" y="27"/>
                  <a:pt x="470" y="27"/>
                  <a:pt x="470" y="27"/>
                </a:cubicBezTo>
                <a:cubicBezTo>
                  <a:pt x="440" y="28"/>
                  <a:pt x="440" y="28"/>
                  <a:pt x="440" y="28"/>
                </a:cubicBezTo>
                <a:cubicBezTo>
                  <a:pt x="423" y="4"/>
                  <a:pt x="423" y="4"/>
                  <a:pt x="423" y="4"/>
                </a:cubicBezTo>
                <a:cubicBezTo>
                  <a:pt x="411" y="8"/>
                  <a:pt x="398" y="13"/>
                  <a:pt x="386" y="21"/>
                </a:cubicBezTo>
                <a:cubicBezTo>
                  <a:pt x="385" y="22"/>
                  <a:pt x="383" y="23"/>
                  <a:pt x="381" y="24"/>
                </a:cubicBezTo>
                <a:cubicBezTo>
                  <a:pt x="392" y="52"/>
                  <a:pt x="392" y="52"/>
                  <a:pt x="392" y="52"/>
                </a:cubicBezTo>
                <a:cubicBezTo>
                  <a:pt x="371" y="74"/>
                  <a:pt x="371" y="74"/>
                  <a:pt x="371" y="74"/>
                </a:cubicBezTo>
                <a:cubicBezTo>
                  <a:pt x="342" y="69"/>
                  <a:pt x="342" y="69"/>
                  <a:pt x="342" y="69"/>
                </a:cubicBezTo>
                <a:cubicBezTo>
                  <a:pt x="335" y="83"/>
                  <a:pt x="329" y="98"/>
                  <a:pt x="327" y="113"/>
                </a:cubicBezTo>
                <a:cubicBezTo>
                  <a:pt x="354" y="125"/>
                  <a:pt x="354" y="125"/>
                  <a:pt x="354" y="125"/>
                </a:cubicBezTo>
                <a:cubicBezTo>
                  <a:pt x="355" y="155"/>
                  <a:pt x="355" y="155"/>
                  <a:pt x="355" y="155"/>
                </a:cubicBezTo>
                <a:cubicBezTo>
                  <a:pt x="331" y="172"/>
                  <a:pt x="331" y="172"/>
                  <a:pt x="331" y="172"/>
                </a:cubicBezTo>
                <a:cubicBezTo>
                  <a:pt x="335" y="185"/>
                  <a:pt x="340" y="197"/>
                  <a:pt x="348" y="208"/>
                </a:cubicBezTo>
                <a:cubicBezTo>
                  <a:pt x="349" y="210"/>
                  <a:pt x="350" y="212"/>
                  <a:pt x="352" y="214"/>
                </a:cubicBezTo>
                <a:cubicBezTo>
                  <a:pt x="379" y="204"/>
                  <a:pt x="379" y="204"/>
                  <a:pt x="379" y="204"/>
                </a:cubicBezTo>
                <a:cubicBezTo>
                  <a:pt x="401" y="225"/>
                  <a:pt x="401" y="225"/>
                  <a:pt x="401" y="225"/>
                </a:cubicBezTo>
                <a:cubicBezTo>
                  <a:pt x="396" y="253"/>
                  <a:pt x="396" y="253"/>
                  <a:pt x="396" y="253"/>
                </a:cubicBezTo>
                <a:cubicBezTo>
                  <a:pt x="410" y="260"/>
                  <a:pt x="425" y="265"/>
                  <a:pt x="441" y="268"/>
                </a:cubicBezTo>
                <a:lnTo>
                  <a:pt x="453" y="241"/>
                </a:lnTo>
                <a:close/>
                <a:moveTo>
                  <a:pt x="405" y="170"/>
                </a:moveTo>
                <a:cubicBezTo>
                  <a:pt x="385" y="140"/>
                  <a:pt x="394" y="99"/>
                  <a:pt x="424" y="79"/>
                </a:cubicBezTo>
                <a:cubicBezTo>
                  <a:pt x="455" y="59"/>
                  <a:pt x="496" y="67"/>
                  <a:pt x="516" y="98"/>
                </a:cubicBezTo>
                <a:cubicBezTo>
                  <a:pt x="536" y="128"/>
                  <a:pt x="528" y="169"/>
                  <a:pt x="497" y="189"/>
                </a:cubicBezTo>
                <a:cubicBezTo>
                  <a:pt x="466" y="209"/>
                  <a:pt x="425" y="201"/>
                  <a:pt x="405" y="170"/>
                </a:cubicBezTo>
                <a:close/>
                <a:moveTo>
                  <a:pt x="506" y="104"/>
                </a:moveTo>
                <a:cubicBezTo>
                  <a:pt x="489" y="79"/>
                  <a:pt x="456" y="72"/>
                  <a:pt x="431" y="89"/>
                </a:cubicBezTo>
                <a:cubicBezTo>
                  <a:pt x="406" y="105"/>
                  <a:pt x="399" y="139"/>
                  <a:pt x="415" y="164"/>
                </a:cubicBezTo>
                <a:cubicBezTo>
                  <a:pt x="432" y="189"/>
                  <a:pt x="465" y="196"/>
                  <a:pt x="490" y="179"/>
                </a:cubicBezTo>
                <a:cubicBezTo>
                  <a:pt x="515" y="163"/>
                  <a:pt x="522" y="129"/>
                  <a:pt x="506" y="104"/>
                </a:cubicBezTo>
                <a:close/>
                <a:moveTo>
                  <a:pt x="430" y="154"/>
                </a:moveTo>
                <a:cubicBezTo>
                  <a:pt x="419" y="137"/>
                  <a:pt x="424" y="115"/>
                  <a:pt x="441" y="104"/>
                </a:cubicBezTo>
                <a:cubicBezTo>
                  <a:pt x="457" y="93"/>
                  <a:pt x="480" y="97"/>
                  <a:pt x="491" y="114"/>
                </a:cubicBezTo>
                <a:cubicBezTo>
                  <a:pt x="502" y="131"/>
                  <a:pt x="497" y="153"/>
                  <a:pt x="480" y="164"/>
                </a:cubicBezTo>
                <a:cubicBezTo>
                  <a:pt x="464" y="175"/>
                  <a:pt x="441" y="171"/>
                  <a:pt x="430" y="15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72" name="Graph"/>
          <p:cNvGrpSpPr>
            <a:grpSpLocks noChangeAspect="1"/>
          </p:cNvGrpSpPr>
          <p:nvPr/>
        </p:nvGrpSpPr>
        <p:grpSpPr bwMode="auto">
          <a:xfrm>
            <a:off x="5402362" y="430268"/>
            <a:ext cx="1412893" cy="949879"/>
            <a:chOff x="3489" y="3336"/>
            <a:chExt cx="1007" cy="677"/>
          </a:xfrm>
          <a:solidFill>
            <a:schemeClr val="tx1">
              <a:lumMod val="50000"/>
              <a:lumOff val="50000"/>
            </a:schemeClr>
          </a:solidFill>
        </p:grpSpPr>
        <p:sp>
          <p:nvSpPr>
            <p:cNvPr id="73" name="Freeform 111"/>
            <p:cNvSpPr>
              <a:spLocks/>
            </p:cNvSpPr>
            <p:nvPr/>
          </p:nvSpPr>
          <p:spPr bwMode="auto">
            <a:xfrm>
              <a:off x="3489" y="3968"/>
              <a:ext cx="1007" cy="45"/>
            </a:xfrm>
            <a:custGeom>
              <a:avLst/>
              <a:gdLst>
                <a:gd name="T0" fmla="*/ 13 w 807"/>
                <a:gd name="T1" fmla="*/ 36 h 36"/>
                <a:gd name="T2" fmla="*/ 0 w 807"/>
                <a:gd name="T3" fmla="*/ 18 h 36"/>
                <a:gd name="T4" fmla="*/ 13 w 807"/>
                <a:gd name="T5" fmla="*/ 0 h 36"/>
                <a:gd name="T6" fmla="*/ 794 w 807"/>
                <a:gd name="T7" fmla="*/ 0 h 36"/>
                <a:gd name="T8" fmla="*/ 807 w 807"/>
                <a:gd name="T9" fmla="*/ 18 h 36"/>
                <a:gd name="T10" fmla="*/ 794 w 807"/>
                <a:gd name="T11" fmla="*/ 36 h 36"/>
                <a:gd name="T12" fmla="*/ 13 w 807"/>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07" h="36">
                  <a:moveTo>
                    <a:pt x="13" y="36"/>
                  </a:moveTo>
                  <a:cubicBezTo>
                    <a:pt x="6" y="36"/>
                    <a:pt x="0" y="27"/>
                    <a:pt x="0" y="18"/>
                  </a:cubicBezTo>
                  <a:cubicBezTo>
                    <a:pt x="0" y="8"/>
                    <a:pt x="6" y="0"/>
                    <a:pt x="13" y="0"/>
                  </a:cubicBezTo>
                  <a:cubicBezTo>
                    <a:pt x="794" y="0"/>
                    <a:pt x="794" y="0"/>
                    <a:pt x="794" y="0"/>
                  </a:cubicBezTo>
                  <a:cubicBezTo>
                    <a:pt x="801" y="0"/>
                    <a:pt x="807" y="8"/>
                    <a:pt x="807" y="18"/>
                  </a:cubicBezTo>
                  <a:cubicBezTo>
                    <a:pt x="807" y="27"/>
                    <a:pt x="801" y="36"/>
                    <a:pt x="794" y="36"/>
                  </a:cubicBezTo>
                  <a:lnTo>
                    <a:pt x="13"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112"/>
            <p:cNvSpPr>
              <a:spLocks noChangeArrowheads="1"/>
            </p:cNvSpPr>
            <p:nvPr/>
          </p:nvSpPr>
          <p:spPr bwMode="auto">
            <a:xfrm>
              <a:off x="3760" y="3443"/>
              <a:ext cx="115" cy="4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113"/>
            <p:cNvSpPr>
              <a:spLocks noChangeArrowheads="1"/>
            </p:cNvSpPr>
            <p:nvPr/>
          </p:nvSpPr>
          <p:spPr bwMode="auto">
            <a:xfrm>
              <a:off x="3585" y="3694"/>
              <a:ext cx="115" cy="2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114"/>
            <p:cNvSpPr>
              <a:spLocks noChangeArrowheads="1"/>
            </p:cNvSpPr>
            <p:nvPr/>
          </p:nvSpPr>
          <p:spPr bwMode="auto">
            <a:xfrm>
              <a:off x="3933" y="3336"/>
              <a:ext cx="115" cy="593"/>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115"/>
            <p:cNvSpPr>
              <a:spLocks noChangeArrowheads="1"/>
            </p:cNvSpPr>
            <p:nvPr/>
          </p:nvSpPr>
          <p:spPr bwMode="auto">
            <a:xfrm>
              <a:off x="4111" y="3546"/>
              <a:ext cx="114" cy="3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116"/>
            <p:cNvSpPr>
              <a:spLocks noChangeArrowheads="1"/>
            </p:cNvSpPr>
            <p:nvPr/>
          </p:nvSpPr>
          <p:spPr bwMode="auto">
            <a:xfrm>
              <a:off x="4285" y="3625"/>
              <a:ext cx="115"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Calendar"/>
          <p:cNvGrpSpPr/>
          <p:nvPr/>
        </p:nvGrpSpPr>
        <p:grpSpPr>
          <a:xfrm>
            <a:off x="9012274" y="262900"/>
            <a:ext cx="1121737" cy="1236988"/>
            <a:chOff x="10302755" y="750749"/>
            <a:chExt cx="1164599" cy="1284254"/>
          </a:xfrm>
        </p:grpSpPr>
        <p:sp>
          <p:nvSpPr>
            <p:cNvPr id="57" name="Freeform 56"/>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TextBox 57"/>
            <p:cNvSpPr txBox="1"/>
            <p:nvPr/>
          </p:nvSpPr>
          <p:spPr>
            <a:xfrm>
              <a:off x="10403656" y="1076392"/>
              <a:ext cx="873343" cy="958611"/>
            </a:xfrm>
            <a:prstGeom prst="rect">
              <a:avLst/>
            </a:prstGeom>
            <a:noFill/>
          </p:spPr>
          <p:txBody>
            <a:bodyPr wrap="square" rtlCol="0">
              <a:spAutoFit/>
            </a:bodyPr>
            <a:lstStyle/>
            <a:p>
              <a:pPr algn="ctr"/>
              <a:r>
                <a:rPr lang="en-US" sz="4000" b="1" dirty="0" smtClean="0">
                  <a:solidFill>
                    <a:schemeClr val="tx1">
                      <a:lumMod val="75000"/>
                      <a:lumOff val="25000"/>
                    </a:schemeClr>
                  </a:solidFill>
                  <a:latin typeface="Arial Rounded MT Bold" panose="020F0704030504030204" pitchFamily="34" charset="0"/>
                </a:rPr>
                <a:t>26</a:t>
              </a:r>
            </a:p>
            <a:p>
              <a:pPr algn="ctr"/>
              <a:endParaRPr lang="en-US" sz="1400" dirty="0"/>
            </a:p>
          </p:txBody>
        </p:sp>
      </p:grpSp>
      <p:sp>
        <p:nvSpPr>
          <p:cNvPr id="59" name="Checkmark"/>
          <p:cNvSpPr>
            <a:spLocks/>
          </p:cNvSpPr>
          <p:nvPr/>
        </p:nvSpPr>
        <p:spPr bwMode="auto">
          <a:xfrm>
            <a:off x="7342306" y="5530403"/>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arrow"/>
          <p:cNvSpPr>
            <a:spLocks/>
          </p:cNvSpPr>
          <p:nvPr/>
        </p:nvSpPr>
        <p:spPr bwMode="auto">
          <a:xfrm flipV="1">
            <a:off x="4186685" y="4521127"/>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621970"/>
            <a:ext cx="5130599" cy="1107996"/>
          </a:xfrm>
          <a:prstGeom prst="rect">
            <a:avLst/>
          </a:prstGeom>
          <a:noFill/>
          <a:ln>
            <a:noFill/>
          </a:ln>
        </p:spPr>
        <p:txBody>
          <a:bodyPr wrap="square" rtlCol="0">
            <a:spAutoFit/>
          </a:bodyPr>
          <a:lstStyle/>
          <a:p>
            <a:pPr algn="ctr"/>
            <a:r>
              <a:rPr lang="en-US" sz="6600" dirty="0" smtClean="0">
                <a:solidFill>
                  <a:schemeClr val="bg1"/>
                </a:solidFill>
                <a:effectLst/>
                <a:latin typeface="Franklin Gothic Book" panose="020B0503020102020204" pitchFamily="34" charset="0"/>
              </a:rPr>
              <a:t>Rural &amp;</a:t>
            </a:r>
            <a:endParaRPr lang="en-US" sz="6600" dirty="0">
              <a:solidFill>
                <a:schemeClr val="bg1"/>
              </a:solidFill>
              <a:effectLst/>
              <a:latin typeface="Franklin Gothic Book" panose="020B0503020102020204" pitchFamily="34" charset="0"/>
            </a:endParaRPr>
          </a:p>
        </p:txBody>
      </p:sp>
      <p:sp>
        <p:nvSpPr>
          <p:cNvPr id="134" name="TextBox 133"/>
          <p:cNvSpPr txBox="1"/>
          <p:nvPr/>
        </p:nvSpPr>
        <p:spPr>
          <a:xfrm>
            <a:off x="4360154" y="2403238"/>
            <a:ext cx="3477524" cy="1015663"/>
          </a:xfrm>
          <a:prstGeom prst="rect">
            <a:avLst/>
          </a:prstGeom>
          <a:noFill/>
          <a:ln>
            <a:noFill/>
          </a:ln>
        </p:spPr>
        <p:txBody>
          <a:bodyPr wrap="square" rtlCol="0">
            <a:spAutoFit/>
          </a:bodyPr>
          <a:lstStyle/>
          <a:p>
            <a:pPr algn="ctr"/>
            <a:r>
              <a:rPr lang="en-US" sz="6000" dirty="0" smtClean="0">
                <a:solidFill>
                  <a:schemeClr val="bg1"/>
                </a:solidFill>
                <a:effectLst/>
                <a:latin typeface="Franklin Gothic Heavy" panose="020B0903020102020204" pitchFamily="34" charset="0"/>
              </a:rPr>
              <a:t>Remote</a:t>
            </a:r>
            <a:endParaRPr lang="en-US" sz="6000" dirty="0">
              <a:solidFill>
                <a:schemeClr val="bg1"/>
              </a:solidFill>
              <a:effectLst/>
              <a:latin typeface="Franklin Gothic Heavy" panose="020B0903020102020204" pitchFamily="34" charset="0"/>
            </a:endParaRPr>
          </a:p>
        </p:txBody>
      </p:sp>
      <p:sp>
        <p:nvSpPr>
          <p:cNvPr id="89" name="TextBox 88"/>
          <p:cNvSpPr txBox="1"/>
          <p:nvPr/>
        </p:nvSpPr>
        <p:spPr>
          <a:xfrm>
            <a:off x="1687826" y="2081609"/>
            <a:ext cx="1781953" cy="707886"/>
          </a:xfrm>
          <a:prstGeom prst="rect">
            <a:avLst/>
          </a:prstGeom>
          <a:noFill/>
          <a:ln>
            <a:noFill/>
          </a:ln>
        </p:spPr>
        <p:txBody>
          <a:bodyPr wrap="square" rtlCol="0">
            <a:spAutoFit/>
          </a:bodyPr>
          <a:lstStyle/>
          <a:p>
            <a:pPr algn="ctr"/>
            <a:r>
              <a:rPr lang="en-US" sz="2000" b="1" dirty="0" smtClean="0">
                <a:solidFill>
                  <a:schemeClr val="bg1"/>
                </a:solidFill>
                <a:latin typeface="Arial Rounded MT Bold" panose="020F0704030504030204" pitchFamily="34" charset="0"/>
              </a:rPr>
              <a:t>Effective partnerships</a:t>
            </a:r>
          </a:p>
        </p:txBody>
      </p:sp>
      <p:sp>
        <p:nvSpPr>
          <p:cNvPr id="90" name="TextBox 89"/>
          <p:cNvSpPr txBox="1"/>
          <p:nvPr/>
        </p:nvSpPr>
        <p:spPr>
          <a:xfrm>
            <a:off x="1875136" y="2674328"/>
            <a:ext cx="1486250" cy="707886"/>
          </a:xfrm>
          <a:prstGeom prst="rect">
            <a:avLst/>
          </a:prstGeom>
          <a:noFill/>
          <a:ln>
            <a:noFill/>
          </a:ln>
        </p:spPr>
        <p:txBody>
          <a:bodyPr wrap="square" rtlCol="0">
            <a:spAutoFit/>
          </a:bodyPr>
          <a:lstStyle/>
          <a:p>
            <a:pPr algn="ctr"/>
            <a:r>
              <a:rPr lang="en-US" sz="2000" b="1" dirty="0" smtClean="0">
                <a:solidFill>
                  <a:schemeClr val="bg1"/>
                </a:solidFill>
                <a:latin typeface="Arial Narrow" panose="020B0606020202030204" pitchFamily="34" charset="0"/>
              </a:rPr>
              <a:t>&amp; connections</a:t>
            </a:r>
          </a:p>
        </p:txBody>
      </p:sp>
      <p:sp>
        <p:nvSpPr>
          <p:cNvPr id="91" name="TextBox 90"/>
          <p:cNvSpPr txBox="1"/>
          <p:nvPr/>
        </p:nvSpPr>
        <p:spPr>
          <a:xfrm>
            <a:off x="3645730" y="401955"/>
            <a:ext cx="1412198" cy="1200329"/>
          </a:xfrm>
          <a:prstGeom prst="rect">
            <a:avLst/>
          </a:prstGeom>
          <a:noFill/>
          <a:ln>
            <a:noFill/>
          </a:ln>
        </p:spPr>
        <p:txBody>
          <a:bodyPr wrap="square" rtlCol="0">
            <a:spAutoFit/>
          </a:bodyPr>
          <a:lstStyle/>
          <a:p>
            <a:pPr algn="ctr"/>
            <a:r>
              <a:rPr lang="en-US" sz="2400" dirty="0" smtClean="0">
                <a:solidFill>
                  <a:schemeClr val="bg1"/>
                </a:solidFill>
                <a:latin typeface="Arial Narrow" panose="020B0606020202030204" pitchFamily="34" charset="0"/>
              </a:rPr>
              <a:t>GREAT</a:t>
            </a:r>
          </a:p>
          <a:p>
            <a:pPr algn="ctr"/>
            <a:r>
              <a:rPr lang="en-US" sz="1600" b="1" dirty="0" smtClean="0">
                <a:solidFill>
                  <a:schemeClr val="bg1"/>
                </a:solidFill>
                <a:latin typeface="Arial Narrow" panose="020B0606020202030204" pitchFamily="34" charset="0"/>
              </a:rPr>
              <a:t>TEACHERS </a:t>
            </a:r>
            <a:r>
              <a:rPr lang="en-US" sz="1600" dirty="0" smtClean="0">
                <a:solidFill>
                  <a:schemeClr val="bg1"/>
                </a:solidFill>
                <a:latin typeface="Arial Narrow" panose="020B0606020202030204" pitchFamily="34" charset="0"/>
              </a:rPr>
              <a:t>&amp;</a:t>
            </a:r>
            <a:r>
              <a:rPr lang="en-US" sz="1600" b="1" dirty="0" smtClean="0">
                <a:solidFill>
                  <a:schemeClr val="bg1"/>
                </a:solidFill>
                <a:latin typeface="Arial Narrow" panose="020B0606020202030204" pitchFamily="34" charset="0"/>
              </a:rPr>
              <a:t> SCHOOL  </a:t>
            </a:r>
            <a:r>
              <a:rPr lang="en-US" sz="1600" dirty="0" smtClean="0">
                <a:solidFill>
                  <a:schemeClr val="bg1"/>
                </a:solidFill>
                <a:latin typeface="Arial Black" panose="020B0A04020102090204" pitchFamily="34" charset="0"/>
              </a:rPr>
              <a:t>LEADERS</a:t>
            </a:r>
          </a:p>
        </p:txBody>
      </p:sp>
      <p:sp>
        <p:nvSpPr>
          <p:cNvPr id="92" name="TextBox 91"/>
          <p:cNvSpPr txBox="1"/>
          <p:nvPr/>
        </p:nvSpPr>
        <p:spPr>
          <a:xfrm>
            <a:off x="1750167" y="5462795"/>
            <a:ext cx="1709928" cy="1200329"/>
          </a:xfrm>
          <a:prstGeom prst="rect">
            <a:avLst/>
          </a:prstGeom>
          <a:noFill/>
          <a:ln>
            <a:noFill/>
          </a:ln>
        </p:spPr>
        <p:txBody>
          <a:bodyPr wrap="square" rtlCol="0">
            <a:spAutoFit/>
          </a:bodyPr>
          <a:lstStyle/>
          <a:p>
            <a:pPr algn="ctr"/>
            <a:r>
              <a:rPr lang="en-US" sz="2400" dirty="0" smtClean="0">
                <a:solidFill>
                  <a:schemeClr val="bg1"/>
                </a:solidFill>
                <a:latin typeface="Arial Narrow" panose="020B0606020202030204" pitchFamily="34" charset="0"/>
              </a:rPr>
              <a:t>QUALITY</a:t>
            </a:r>
          </a:p>
          <a:p>
            <a:pPr algn="ctr"/>
            <a:r>
              <a:rPr lang="en-US" sz="1600" b="1" dirty="0" smtClean="0">
                <a:solidFill>
                  <a:schemeClr val="bg1"/>
                </a:solidFill>
                <a:latin typeface="Arial Narrow" panose="020B0606020202030204" pitchFamily="34" charset="0"/>
              </a:rPr>
              <a:t>LEARNING </a:t>
            </a:r>
            <a:r>
              <a:rPr lang="en-US" sz="1600" dirty="0" smtClean="0">
                <a:solidFill>
                  <a:schemeClr val="bg1"/>
                </a:solidFill>
                <a:latin typeface="Arial Narrow" panose="020B0606020202030204" pitchFamily="34" charset="0"/>
              </a:rPr>
              <a:t>FOR</a:t>
            </a:r>
            <a:r>
              <a:rPr lang="en-US" sz="1600" b="1" dirty="0" smtClean="0">
                <a:solidFill>
                  <a:schemeClr val="bg1"/>
                </a:solidFill>
                <a:latin typeface="Arial Narrow" panose="020B0606020202030204" pitchFamily="34" charset="0"/>
              </a:rPr>
              <a:t> EVERY </a:t>
            </a:r>
            <a:r>
              <a:rPr lang="en-US" sz="1600" dirty="0" smtClean="0">
                <a:solidFill>
                  <a:schemeClr val="bg1"/>
                </a:solidFill>
                <a:latin typeface="Arial Black" panose="020B0A04020102090204" pitchFamily="34" charset="0"/>
              </a:rPr>
              <a:t>COMMUNITY</a:t>
            </a:r>
          </a:p>
        </p:txBody>
      </p:sp>
      <p:sp>
        <p:nvSpPr>
          <p:cNvPr id="93" name="TextBox 92"/>
          <p:cNvSpPr txBox="1"/>
          <p:nvPr/>
        </p:nvSpPr>
        <p:spPr>
          <a:xfrm>
            <a:off x="5155728" y="5633486"/>
            <a:ext cx="1781953" cy="523220"/>
          </a:xfrm>
          <a:prstGeom prst="rect">
            <a:avLst/>
          </a:prstGeom>
          <a:noFill/>
          <a:ln>
            <a:noFill/>
          </a:ln>
        </p:spPr>
        <p:txBody>
          <a:bodyPr wrap="square" rtlCol="0">
            <a:spAutoFit/>
          </a:bodyPr>
          <a:lstStyle/>
          <a:p>
            <a:pPr algn="ctr"/>
            <a:r>
              <a:rPr lang="en-US" sz="2800" b="1" dirty="0" smtClean="0">
                <a:solidFill>
                  <a:schemeClr val="bg1"/>
                </a:solidFill>
                <a:latin typeface="Arial Rounded MT Bold" panose="020F0704030504030204" pitchFamily="34" charset="0"/>
              </a:rPr>
              <a:t>Evidence</a:t>
            </a:r>
          </a:p>
        </p:txBody>
      </p:sp>
      <p:sp>
        <p:nvSpPr>
          <p:cNvPr id="94" name="TextBox 93"/>
          <p:cNvSpPr txBox="1"/>
          <p:nvPr/>
        </p:nvSpPr>
        <p:spPr>
          <a:xfrm>
            <a:off x="5355322" y="5939849"/>
            <a:ext cx="1540939" cy="954107"/>
          </a:xfrm>
          <a:prstGeom prst="rect">
            <a:avLst/>
          </a:prstGeom>
          <a:noFill/>
          <a:ln>
            <a:noFill/>
          </a:ln>
        </p:spPr>
        <p:txBody>
          <a:bodyPr wrap="square" rtlCol="0">
            <a:spAutoFit/>
          </a:bodyPr>
          <a:lstStyle/>
          <a:p>
            <a:pPr algn="ctr"/>
            <a:r>
              <a:rPr lang="en-US" sz="2800" dirty="0">
                <a:solidFill>
                  <a:schemeClr val="bg1"/>
                </a:solidFill>
                <a:latin typeface="Arial Narrow" panose="020B0606020202030204" pitchFamily="34" charset="0"/>
              </a:rPr>
              <a:t>o</a:t>
            </a:r>
            <a:r>
              <a:rPr lang="en-US" sz="2800" dirty="0" smtClean="0">
                <a:solidFill>
                  <a:schemeClr val="bg1"/>
                </a:solidFill>
                <a:latin typeface="Arial Narrow" panose="020B0606020202030204" pitchFamily="34" charset="0"/>
              </a:rPr>
              <a:t>f what works</a:t>
            </a:r>
          </a:p>
        </p:txBody>
      </p:sp>
      <p:sp>
        <p:nvSpPr>
          <p:cNvPr id="95" name="TextBox 94"/>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sp>
        <p:nvSpPr>
          <p:cNvPr id="98" name="TextBox 97"/>
          <p:cNvSpPr txBox="1"/>
          <p:nvPr/>
        </p:nvSpPr>
        <p:spPr>
          <a:xfrm>
            <a:off x="8682165" y="3677810"/>
            <a:ext cx="1781953" cy="400110"/>
          </a:xfrm>
          <a:prstGeom prst="rect">
            <a:avLst/>
          </a:prstGeom>
          <a:noFill/>
          <a:ln>
            <a:noFill/>
          </a:ln>
        </p:spPr>
        <p:txBody>
          <a:bodyPr wrap="square" rtlCol="0">
            <a:spAutoFit/>
          </a:bodyPr>
          <a:lstStyle/>
          <a:p>
            <a:pPr algn="ctr"/>
            <a:r>
              <a:rPr lang="en-US" sz="2000" b="1" dirty="0" smtClean="0">
                <a:solidFill>
                  <a:schemeClr val="bg1"/>
                </a:solidFill>
                <a:effectLst/>
                <a:latin typeface="Arial Rounded MT Bold" panose="020F0704030504030204" pitchFamily="34" charset="0"/>
              </a:rPr>
              <a:t>Curriculum</a:t>
            </a:r>
            <a:endParaRPr lang="en-US" sz="2000" dirty="0">
              <a:solidFill>
                <a:schemeClr val="bg1"/>
              </a:solidFill>
              <a:effectLst/>
              <a:latin typeface="Arial Rounded MT Bold" panose="020F0704030504030204" pitchFamily="34" charset="0"/>
            </a:endParaRPr>
          </a:p>
        </p:txBody>
      </p:sp>
      <p:sp>
        <p:nvSpPr>
          <p:cNvPr id="99" name="TextBox 98"/>
          <p:cNvSpPr txBox="1"/>
          <p:nvPr/>
        </p:nvSpPr>
        <p:spPr>
          <a:xfrm>
            <a:off x="8724963" y="4247041"/>
            <a:ext cx="1729521" cy="400110"/>
          </a:xfrm>
          <a:prstGeom prst="rect">
            <a:avLst/>
          </a:prstGeom>
          <a:noFill/>
          <a:ln>
            <a:noFill/>
          </a:ln>
        </p:spPr>
        <p:txBody>
          <a:bodyPr wrap="square" rtlCol="0">
            <a:spAutoFit/>
          </a:bodyPr>
          <a:lstStyle/>
          <a:p>
            <a:pPr algn="ctr"/>
            <a:r>
              <a:rPr lang="en-US" sz="2000" dirty="0">
                <a:solidFill>
                  <a:schemeClr val="bg1"/>
                </a:solidFill>
                <a:latin typeface="Arial Narrow" panose="020B0606020202030204" pitchFamily="34" charset="0"/>
              </a:rPr>
              <a:t>a</a:t>
            </a:r>
            <a:r>
              <a:rPr lang="en-US" sz="2000" dirty="0" smtClean="0">
                <a:solidFill>
                  <a:schemeClr val="bg1"/>
                </a:solidFill>
                <a:latin typeface="Arial Narrow" panose="020B0606020202030204" pitchFamily="34" charset="0"/>
              </a:rPr>
              <a:t>ccess for all</a:t>
            </a:r>
          </a:p>
        </p:txBody>
      </p:sp>
      <p:grpSp>
        <p:nvGrpSpPr>
          <p:cNvPr id="84" name="Stick Figure Raise hand"/>
          <p:cNvGrpSpPr>
            <a:grpSpLocks noChangeAspect="1"/>
          </p:cNvGrpSpPr>
          <p:nvPr/>
        </p:nvGrpSpPr>
        <p:grpSpPr bwMode="auto">
          <a:xfrm>
            <a:off x="5789033" y="3632993"/>
            <a:ext cx="588457" cy="1281982"/>
            <a:chOff x="2938" y="225"/>
            <a:chExt cx="1809" cy="3941"/>
          </a:xfrm>
        </p:grpSpPr>
        <p:sp>
          <p:nvSpPr>
            <p:cNvPr id="86" name="Oval 85"/>
            <p:cNvSpPr>
              <a:spLocks noChangeArrowheads="1"/>
            </p:cNvSpPr>
            <p:nvPr/>
          </p:nvSpPr>
          <p:spPr bwMode="auto">
            <a:xfrm>
              <a:off x="3775" y="675"/>
              <a:ext cx="614" cy="6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6"/>
            <p:cNvSpPr>
              <a:spLocks/>
            </p:cNvSpPr>
            <p:nvPr/>
          </p:nvSpPr>
          <p:spPr bwMode="auto">
            <a:xfrm>
              <a:off x="3606" y="1376"/>
              <a:ext cx="406" cy="830"/>
            </a:xfrm>
            <a:custGeom>
              <a:avLst/>
              <a:gdLst>
                <a:gd name="T0" fmla="*/ 141 w 171"/>
                <a:gd name="T1" fmla="*/ 0 h 351"/>
                <a:gd name="T2" fmla="*/ 171 w 171"/>
                <a:gd name="T3" fmla="*/ 44 h 351"/>
                <a:gd name="T4" fmla="*/ 137 w 171"/>
                <a:gd name="T5" fmla="*/ 63 h 351"/>
                <a:gd name="T6" fmla="*/ 98 w 171"/>
                <a:gd name="T7" fmla="*/ 299 h 351"/>
                <a:gd name="T8" fmla="*/ 39 w 171"/>
                <a:gd name="T9" fmla="*/ 347 h 351"/>
                <a:gd name="T10" fmla="*/ 24 w 171"/>
                <a:gd name="T11" fmla="*/ 335 h 351"/>
                <a:gd name="T12" fmla="*/ 0 w 171"/>
                <a:gd name="T13" fmla="*/ 271 h 351"/>
                <a:gd name="T14" fmla="*/ 99 w 171"/>
                <a:gd name="T15" fmla="*/ 63 h 351"/>
                <a:gd name="T16" fmla="*/ 94 w 171"/>
                <a:gd name="T17" fmla="*/ 19 h 351"/>
                <a:gd name="T18" fmla="*/ 141 w 171"/>
                <a:gd name="T19"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351">
                  <a:moveTo>
                    <a:pt x="141" y="0"/>
                  </a:moveTo>
                  <a:cubicBezTo>
                    <a:pt x="147" y="10"/>
                    <a:pt x="156" y="26"/>
                    <a:pt x="171" y="44"/>
                  </a:cubicBezTo>
                  <a:cubicBezTo>
                    <a:pt x="161" y="48"/>
                    <a:pt x="143" y="61"/>
                    <a:pt x="137" y="63"/>
                  </a:cubicBezTo>
                  <a:cubicBezTo>
                    <a:pt x="134" y="75"/>
                    <a:pt x="98" y="251"/>
                    <a:pt x="98" y="299"/>
                  </a:cubicBezTo>
                  <a:cubicBezTo>
                    <a:pt x="98" y="299"/>
                    <a:pt x="44" y="343"/>
                    <a:pt x="39" y="347"/>
                  </a:cubicBezTo>
                  <a:cubicBezTo>
                    <a:pt x="34" y="351"/>
                    <a:pt x="29" y="347"/>
                    <a:pt x="24" y="335"/>
                  </a:cubicBezTo>
                  <a:cubicBezTo>
                    <a:pt x="20" y="323"/>
                    <a:pt x="0" y="282"/>
                    <a:pt x="0" y="271"/>
                  </a:cubicBezTo>
                  <a:cubicBezTo>
                    <a:pt x="14" y="242"/>
                    <a:pt x="81" y="93"/>
                    <a:pt x="99" y="63"/>
                  </a:cubicBezTo>
                  <a:cubicBezTo>
                    <a:pt x="102" y="36"/>
                    <a:pt x="97" y="35"/>
                    <a:pt x="94" y="19"/>
                  </a:cubicBezTo>
                  <a:cubicBezTo>
                    <a:pt x="123" y="9"/>
                    <a:pt x="127" y="6"/>
                    <a:pt x="141"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7"/>
            <p:cNvSpPr>
              <a:spLocks/>
            </p:cNvSpPr>
            <p:nvPr/>
          </p:nvSpPr>
          <p:spPr bwMode="auto">
            <a:xfrm>
              <a:off x="2938" y="225"/>
              <a:ext cx="1809" cy="3941"/>
            </a:xfrm>
            <a:custGeom>
              <a:avLst/>
              <a:gdLst>
                <a:gd name="T0" fmla="*/ 160 w 763"/>
                <a:gd name="T1" fmla="*/ 121 h 1665"/>
                <a:gd name="T2" fmla="*/ 283 w 763"/>
                <a:gd name="T3" fmla="*/ 363 h 1665"/>
                <a:gd name="T4" fmla="*/ 365 w 763"/>
                <a:gd name="T5" fmla="*/ 430 h 1665"/>
                <a:gd name="T6" fmla="*/ 364 w 763"/>
                <a:gd name="T7" fmla="*/ 449 h 1665"/>
                <a:gd name="T8" fmla="*/ 317 w 763"/>
                <a:gd name="T9" fmla="*/ 592 h 1665"/>
                <a:gd name="T10" fmla="*/ 303 w 763"/>
                <a:gd name="T11" fmla="*/ 716 h 1665"/>
                <a:gd name="T12" fmla="*/ 315 w 763"/>
                <a:gd name="T13" fmla="*/ 817 h 1665"/>
                <a:gd name="T14" fmla="*/ 364 w 763"/>
                <a:gd name="T15" fmla="*/ 780 h 1665"/>
                <a:gd name="T16" fmla="*/ 427 w 763"/>
                <a:gd name="T17" fmla="*/ 676 h 1665"/>
                <a:gd name="T18" fmla="*/ 488 w 763"/>
                <a:gd name="T19" fmla="*/ 512 h 1665"/>
                <a:gd name="T20" fmla="*/ 506 w 763"/>
                <a:gd name="T21" fmla="*/ 492 h 1665"/>
                <a:gd name="T22" fmla="*/ 591 w 763"/>
                <a:gd name="T23" fmla="*/ 560 h 1665"/>
                <a:gd name="T24" fmla="*/ 737 w 763"/>
                <a:gd name="T25" fmla="*/ 898 h 1665"/>
                <a:gd name="T26" fmla="*/ 639 w 763"/>
                <a:gd name="T27" fmla="*/ 935 h 1665"/>
                <a:gd name="T28" fmla="*/ 537 w 763"/>
                <a:gd name="T29" fmla="*/ 728 h 1665"/>
                <a:gd name="T30" fmla="*/ 497 w 763"/>
                <a:gd name="T31" fmla="*/ 708 h 1665"/>
                <a:gd name="T32" fmla="*/ 529 w 763"/>
                <a:gd name="T33" fmla="*/ 954 h 1665"/>
                <a:gd name="T34" fmla="*/ 522 w 763"/>
                <a:gd name="T35" fmla="*/ 974 h 1665"/>
                <a:gd name="T36" fmla="*/ 496 w 763"/>
                <a:gd name="T37" fmla="*/ 991 h 1665"/>
                <a:gd name="T38" fmla="*/ 500 w 763"/>
                <a:gd name="T39" fmla="*/ 1015 h 1665"/>
                <a:gd name="T40" fmla="*/ 635 w 763"/>
                <a:gd name="T41" fmla="*/ 1524 h 1665"/>
                <a:gd name="T42" fmla="*/ 498 w 763"/>
                <a:gd name="T43" fmla="*/ 1559 h 1665"/>
                <a:gd name="T44" fmla="*/ 351 w 763"/>
                <a:gd name="T45" fmla="*/ 1080 h 1665"/>
                <a:gd name="T46" fmla="*/ 299 w 763"/>
                <a:gd name="T47" fmla="*/ 1096 h 1665"/>
                <a:gd name="T48" fmla="*/ 159 w 763"/>
                <a:gd name="T49" fmla="*/ 1566 h 1665"/>
                <a:gd name="T50" fmla="*/ 22 w 763"/>
                <a:gd name="T51" fmla="*/ 1518 h 1665"/>
                <a:gd name="T52" fmla="*/ 162 w 763"/>
                <a:gd name="T53" fmla="*/ 978 h 1665"/>
                <a:gd name="T54" fmla="*/ 143 w 763"/>
                <a:gd name="T55" fmla="*/ 952 h 1665"/>
                <a:gd name="T56" fmla="*/ 146 w 763"/>
                <a:gd name="T57" fmla="*/ 922 h 1665"/>
                <a:gd name="T58" fmla="*/ 208 w 763"/>
                <a:gd name="T59" fmla="*/ 609 h 1665"/>
                <a:gd name="T60" fmla="*/ 142 w 763"/>
                <a:gd name="T61" fmla="*/ 369 h 1665"/>
                <a:gd name="T62" fmla="*/ 57 w 763"/>
                <a:gd name="T63" fmla="*/ 158 h 1665"/>
                <a:gd name="T64" fmla="*/ 57 w 763"/>
                <a:gd name="T65" fmla="*/ 25 h 1665"/>
                <a:gd name="T66" fmla="*/ 160 w 763"/>
                <a:gd name="T67" fmla="*/ 121 h 1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3" h="1665">
                  <a:moveTo>
                    <a:pt x="160" y="121"/>
                  </a:moveTo>
                  <a:cubicBezTo>
                    <a:pt x="180" y="159"/>
                    <a:pt x="259" y="337"/>
                    <a:pt x="283" y="363"/>
                  </a:cubicBezTo>
                  <a:cubicBezTo>
                    <a:pt x="283" y="363"/>
                    <a:pt x="357" y="422"/>
                    <a:pt x="365" y="430"/>
                  </a:cubicBezTo>
                  <a:cubicBezTo>
                    <a:pt x="373" y="438"/>
                    <a:pt x="370" y="442"/>
                    <a:pt x="364" y="449"/>
                  </a:cubicBezTo>
                  <a:cubicBezTo>
                    <a:pt x="359" y="456"/>
                    <a:pt x="325" y="556"/>
                    <a:pt x="317" y="592"/>
                  </a:cubicBezTo>
                  <a:cubicBezTo>
                    <a:pt x="306" y="647"/>
                    <a:pt x="303" y="682"/>
                    <a:pt x="303" y="716"/>
                  </a:cubicBezTo>
                  <a:cubicBezTo>
                    <a:pt x="302" y="782"/>
                    <a:pt x="298" y="813"/>
                    <a:pt x="315" y="817"/>
                  </a:cubicBezTo>
                  <a:cubicBezTo>
                    <a:pt x="334" y="823"/>
                    <a:pt x="347" y="801"/>
                    <a:pt x="364" y="780"/>
                  </a:cubicBezTo>
                  <a:cubicBezTo>
                    <a:pt x="390" y="746"/>
                    <a:pt x="401" y="724"/>
                    <a:pt x="427" y="676"/>
                  </a:cubicBezTo>
                  <a:cubicBezTo>
                    <a:pt x="445" y="642"/>
                    <a:pt x="483" y="534"/>
                    <a:pt x="488" y="512"/>
                  </a:cubicBezTo>
                  <a:cubicBezTo>
                    <a:pt x="493" y="490"/>
                    <a:pt x="494" y="477"/>
                    <a:pt x="506" y="492"/>
                  </a:cubicBezTo>
                  <a:cubicBezTo>
                    <a:pt x="532" y="525"/>
                    <a:pt x="565" y="529"/>
                    <a:pt x="591" y="560"/>
                  </a:cubicBezTo>
                  <a:cubicBezTo>
                    <a:pt x="649" y="629"/>
                    <a:pt x="721" y="852"/>
                    <a:pt x="737" y="898"/>
                  </a:cubicBezTo>
                  <a:cubicBezTo>
                    <a:pt x="763" y="975"/>
                    <a:pt x="675" y="1001"/>
                    <a:pt x="639" y="935"/>
                  </a:cubicBezTo>
                  <a:cubicBezTo>
                    <a:pt x="582" y="828"/>
                    <a:pt x="549" y="753"/>
                    <a:pt x="537" y="728"/>
                  </a:cubicBezTo>
                  <a:cubicBezTo>
                    <a:pt x="526" y="704"/>
                    <a:pt x="501" y="682"/>
                    <a:pt x="497" y="708"/>
                  </a:cubicBezTo>
                  <a:cubicBezTo>
                    <a:pt x="494" y="735"/>
                    <a:pt x="489" y="870"/>
                    <a:pt x="529" y="954"/>
                  </a:cubicBezTo>
                  <a:cubicBezTo>
                    <a:pt x="535" y="967"/>
                    <a:pt x="532" y="970"/>
                    <a:pt x="522" y="974"/>
                  </a:cubicBezTo>
                  <a:cubicBezTo>
                    <a:pt x="513" y="978"/>
                    <a:pt x="500" y="988"/>
                    <a:pt x="496" y="991"/>
                  </a:cubicBezTo>
                  <a:cubicBezTo>
                    <a:pt x="492" y="993"/>
                    <a:pt x="497" y="1002"/>
                    <a:pt x="500" y="1015"/>
                  </a:cubicBezTo>
                  <a:cubicBezTo>
                    <a:pt x="503" y="1029"/>
                    <a:pt x="566" y="1320"/>
                    <a:pt x="635" y="1524"/>
                  </a:cubicBezTo>
                  <a:cubicBezTo>
                    <a:pt x="662" y="1603"/>
                    <a:pt x="535" y="1665"/>
                    <a:pt x="498" y="1559"/>
                  </a:cubicBezTo>
                  <a:cubicBezTo>
                    <a:pt x="498" y="1559"/>
                    <a:pt x="362" y="1098"/>
                    <a:pt x="351" y="1080"/>
                  </a:cubicBezTo>
                  <a:cubicBezTo>
                    <a:pt x="341" y="1062"/>
                    <a:pt x="316" y="1059"/>
                    <a:pt x="299" y="1096"/>
                  </a:cubicBezTo>
                  <a:cubicBezTo>
                    <a:pt x="283" y="1134"/>
                    <a:pt x="172" y="1523"/>
                    <a:pt x="159" y="1566"/>
                  </a:cubicBezTo>
                  <a:cubicBezTo>
                    <a:pt x="137" y="1644"/>
                    <a:pt x="0" y="1629"/>
                    <a:pt x="22" y="1518"/>
                  </a:cubicBezTo>
                  <a:cubicBezTo>
                    <a:pt x="45" y="1402"/>
                    <a:pt x="138" y="1124"/>
                    <a:pt x="162" y="978"/>
                  </a:cubicBezTo>
                  <a:cubicBezTo>
                    <a:pt x="164" y="968"/>
                    <a:pt x="149" y="958"/>
                    <a:pt x="143" y="952"/>
                  </a:cubicBezTo>
                  <a:cubicBezTo>
                    <a:pt x="138" y="946"/>
                    <a:pt x="142" y="942"/>
                    <a:pt x="146" y="922"/>
                  </a:cubicBezTo>
                  <a:cubicBezTo>
                    <a:pt x="150" y="903"/>
                    <a:pt x="214" y="730"/>
                    <a:pt x="208" y="609"/>
                  </a:cubicBezTo>
                  <a:cubicBezTo>
                    <a:pt x="204" y="524"/>
                    <a:pt x="161" y="431"/>
                    <a:pt x="142" y="369"/>
                  </a:cubicBezTo>
                  <a:cubicBezTo>
                    <a:pt x="122" y="308"/>
                    <a:pt x="66" y="189"/>
                    <a:pt x="57" y="158"/>
                  </a:cubicBezTo>
                  <a:cubicBezTo>
                    <a:pt x="49" y="127"/>
                    <a:pt x="11" y="46"/>
                    <a:pt x="57" y="25"/>
                  </a:cubicBezTo>
                  <a:cubicBezTo>
                    <a:pt x="111" y="0"/>
                    <a:pt x="140" y="83"/>
                    <a:pt x="160" y="1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8"/>
            <p:cNvSpPr>
              <a:spLocks/>
            </p:cNvSpPr>
            <p:nvPr/>
          </p:nvSpPr>
          <p:spPr bwMode="auto">
            <a:xfrm>
              <a:off x="3716" y="1342"/>
              <a:ext cx="372" cy="237"/>
            </a:xfrm>
            <a:custGeom>
              <a:avLst/>
              <a:gdLst>
                <a:gd name="T0" fmla="*/ 6 w 157"/>
                <a:gd name="T1" fmla="*/ 34 h 100"/>
                <a:gd name="T2" fmla="*/ 99 w 157"/>
                <a:gd name="T3" fmla="*/ 0 h 100"/>
                <a:gd name="T4" fmla="*/ 157 w 157"/>
                <a:gd name="T5" fmla="*/ 84 h 100"/>
                <a:gd name="T6" fmla="*/ 148 w 157"/>
                <a:gd name="T7" fmla="*/ 100 h 100"/>
                <a:gd name="T8" fmla="*/ 94 w 157"/>
                <a:gd name="T9" fmla="*/ 18 h 100"/>
                <a:gd name="T10" fmla="*/ 0 w 157"/>
                <a:gd name="T11" fmla="*/ 49 h 100"/>
                <a:gd name="T12" fmla="*/ 6 w 157"/>
                <a:gd name="T13" fmla="*/ 34 h 100"/>
              </a:gdLst>
              <a:ahLst/>
              <a:cxnLst>
                <a:cxn ang="0">
                  <a:pos x="T0" y="T1"/>
                </a:cxn>
                <a:cxn ang="0">
                  <a:pos x="T2" y="T3"/>
                </a:cxn>
                <a:cxn ang="0">
                  <a:pos x="T4" y="T5"/>
                </a:cxn>
                <a:cxn ang="0">
                  <a:pos x="T6" y="T7"/>
                </a:cxn>
                <a:cxn ang="0">
                  <a:pos x="T8" y="T9"/>
                </a:cxn>
                <a:cxn ang="0">
                  <a:pos x="T10" y="T11"/>
                </a:cxn>
                <a:cxn ang="0">
                  <a:pos x="T12" y="T13"/>
                </a:cxn>
              </a:cxnLst>
              <a:rect l="0" t="0" r="r" b="b"/>
              <a:pathLst>
                <a:path w="157" h="100">
                  <a:moveTo>
                    <a:pt x="6" y="34"/>
                  </a:moveTo>
                  <a:cubicBezTo>
                    <a:pt x="69" y="23"/>
                    <a:pt x="93" y="2"/>
                    <a:pt x="99" y="0"/>
                  </a:cubicBezTo>
                  <a:cubicBezTo>
                    <a:pt x="110" y="18"/>
                    <a:pt x="121" y="52"/>
                    <a:pt x="157" y="84"/>
                  </a:cubicBezTo>
                  <a:cubicBezTo>
                    <a:pt x="156" y="91"/>
                    <a:pt x="153" y="92"/>
                    <a:pt x="148" y="100"/>
                  </a:cubicBezTo>
                  <a:cubicBezTo>
                    <a:pt x="139" y="86"/>
                    <a:pt x="102" y="44"/>
                    <a:pt x="94" y="18"/>
                  </a:cubicBezTo>
                  <a:cubicBezTo>
                    <a:pt x="66" y="40"/>
                    <a:pt x="7" y="49"/>
                    <a:pt x="0" y="49"/>
                  </a:cubicBezTo>
                  <a:cubicBezTo>
                    <a:pt x="4" y="40"/>
                    <a:pt x="6" y="34"/>
                    <a:pt x="6" y="3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5" name="Rectangle 8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grpSp>
        <p:nvGrpSpPr>
          <p:cNvPr id="102" name="Target"/>
          <p:cNvGrpSpPr>
            <a:grpSpLocks noChangeAspect="1"/>
          </p:cNvGrpSpPr>
          <p:nvPr/>
        </p:nvGrpSpPr>
        <p:grpSpPr bwMode="auto">
          <a:xfrm>
            <a:off x="2087166" y="352540"/>
            <a:ext cx="1004589" cy="1004589"/>
            <a:chOff x="3333" y="3469"/>
            <a:chExt cx="799" cy="799"/>
          </a:xfrm>
          <a:solidFill>
            <a:schemeClr val="tx2"/>
          </a:solidFill>
        </p:grpSpPr>
        <p:sp>
          <p:nvSpPr>
            <p:cNvPr id="103" name="Freeform 205"/>
            <p:cNvSpPr>
              <a:spLocks noEditPoints="1"/>
            </p:cNvSpPr>
            <p:nvPr/>
          </p:nvSpPr>
          <p:spPr bwMode="auto">
            <a:xfrm>
              <a:off x="3333" y="3469"/>
              <a:ext cx="799" cy="799"/>
            </a:xfrm>
            <a:custGeom>
              <a:avLst/>
              <a:gdLst>
                <a:gd name="T0" fmla="*/ 368 w 735"/>
                <a:gd name="T1" fmla="*/ 0 h 735"/>
                <a:gd name="T2" fmla="*/ 0 w 735"/>
                <a:gd name="T3" fmla="*/ 368 h 735"/>
                <a:gd name="T4" fmla="*/ 368 w 735"/>
                <a:gd name="T5" fmla="*/ 735 h 735"/>
                <a:gd name="T6" fmla="*/ 735 w 735"/>
                <a:gd name="T7" fmla="*/ 368 h 735"/>
                <a:gd name="T8" fmla="*/ 368 w 735"/>
                <a:gd name="T9" fmla="*/ 0 h 735"/>
                <a:gd name="T10" fmla="*/ 368 w 735"/>
                <a:gd name="T11" fmla="*/ 694 h 735"/>
                <a:gd name="T12" fmla="*/ 41 w 735"/>
                <a:gd name="T13" fmla="*/ 368 h 735"/>
                <a:gd name="T14" fmla="*/ 368 w 735"/>
                <a:gd name="T15" fmla="*/ 41 h 735"/>
                <a:gd name="T16" fmla="*/ 694 w 735"/>
                <a:gd name="T17" fmla="*/ 368 h 735"/>
                <a:gd name="T18" fmla="*/ 368 w 735"/>
                <a:gd name="T19" fmla="*/ 694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5" h="735">
                  <a:moveTo>
                    <a:pt x="368" y="0"/>
                  </a:moveTo>
                  <a:cubicBezTo>
                    <a:pt x="165" y="0"/>
                    <a:pt x="0" y="165"/>
                    <a:pt x="0" y="368"/>
                  </a:cubicBezTo>
                  <a:cubicBezTo>
                    <a:pt x="0" y="571"/>
                    <a:pt x="165" y="735"/>
                    <a:pt x="368" y="735"/>
                  </a:cubicBezTo>
                  <a:cubicBezTo>
                    <a:pt x="571" y="735"/>
                    <a:pt x="735" y="571"/>
                    <a:pt x="735" y="368"/>
                  </a:cubicBezTo>
                  <a:cubicBezTo>
                    <a:pt x="735" y="165"/>
                    <a:pt x="571" y="0"/>
                    <a:pt x="368" y="0"/>
                  </a:cubicBezTo>
                  <a:close/>
                  <a:moveTo>
                    <a:pt x="368" y="694"/>
                  </a:moveTo>
                  <a:cubicBezTo>
                    <a:pt x="187" y="694"/>
                    <a:pt x="41" y="548"/>
                    <a:pt x="41" y="368"/>
                  </a:cubicBezTo>
                  <a:cubicBezTo>
                    <a:pt x="41" y="187"/>
                    <a:pt x="187" y="41"/>
                    <a:pt x="368" y="41"/>
                  </a:cubicBezTo>
                  <a:cubicBezTo>
                    <a:pt x="548" y="41"/>
                    <a:pt x="694" y="187"/>
                    <a:pt x="694" y="368"/>
                  </a:cubicBezTo>
                  <a:cubicBezTo>
                    <a:pt x="694" y="548"/>
                    <a:pt x="548" y="694"/>
                    <a:pt x="368" y="69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06"/>
            <p:cNvSpPr>
              <a:spLocks noEditPoints="1"/>
            </p:cNvSpPr>
            <p:nvPr/>
          </p:nvSpPr>
          <p:spPr bwMode="auto">
            <a:xfrm>
              <a:off x="3467" y="3601"/>
              <a:ext cx="535" cy="534"/>
            </a:xfrm>
            <a:custGeom>
              <a:avLst/>
              <a:gdLst>
                <a:gd name="T0" fmla="*/ 246 w 492"/>
                <a:gd name="T1" fmla="*/ 0 h 492"/>
                <a:gd name="T2" fmla="*/ 0 w 492"/>
                <a:gd name="T3" fmla="*/ 246 h 492"/>
                <a:gd name="T4" fmla="*/ 246 w 492"/>
                <a:gd name="T5" fmla="*/ 492 h 492"/>
                <a:gd name="T6" fmla="*/ 492 w 492"/>
                <a:gd name="T7" fmla="*/ 246 h 492"/>
                <a:gd name="T8" fmla="*/ 246 w 492"/>
                <a:gd name="T9" fmla="*/ 0 h 492"/>
                <a:gd name="T10" fmla="*/ 246 w 492"/>
                <a:gd name="T11" fmla="*/ 450 h 492"/>
                <a:gd name="T12" fmla="*/ 42 w 492"/>
                <a:gd name="T13" fmla="*/ 246 h 492"/>
                <a:gd name="T14" fmla="*/ 246 w 492"/>
                <a:gd name="T15" fmla="*/ 42 h 492"/>
                <a:gd name="T16" fmla="*/ 450 w 492"/>
                <a:gd name="T17" fmla="*/ 246 h 492"/>
                <a:gd name="T18" fmla="*/ 246 w 492"/>
                <a:gd name="T19" fmla="*/ 45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2" h="492">
                  <a:moveTo>
                    <a:pt x="246" y="0"/>
                  </a:moveTo>
                  <a:cubicBezTo>
                    <a:pt x="110" y="0"/>
                    <a:pt x="0" y="110"/>
                    <a:pt x="0" y="246"/>
                  </a:cubicBezTo>
                  <a:cubicBezTo>
                    <a:pt x="0" y="382"/>
                    <a:pt x="110" y="492"/>
                    <a:pt x="246" y="492"/>
                  </a:cubicBezTo>
                  <a:cubicBezTo>
                    <a:pt x="382" y="492"/>
                    <a:pt x="492" y="382"/>
                    <a:pt x="492" y="246"/>
                  </a:cubicBezTo>
                  <a:cubicBezTo>
                    <a:pt x="492" y="110"/>
                    <a:pt x="382" y="0"/>
                    <a:pt x="246" y="0"/>
                  </a:cubicBezTo>
                  <a:close/>
                  <a:moveTo>
                    <a:pt x="246" y="450"/>
                  </a:moveTo>
                  <a:cubicBezTo>
                    <a:pt x="133" y="450"/>
                    <a:pt x="42" y="359"/>
                    <a:pt x="42" y="246"/>
                  </a:cubicBezTo>
                  <a:cubicBezTo>
                    <a:pt x="42" y="133"/>
                    <a:pt x="133" y="42"/>
                    <a:pt x="246" y="42"/>
                  </a:cubicBezTo>
                  <a:cubicBezTo>
                    <a:pt x="359" y="42"/>
                    <a:pt x="450" y="133"/>
                    <a:pt x="450" y="246"/>
                  </a:cubicBezTo>
                  <a:cubicBezTo>
                    <a:pt x="450" y="359"/>
                    <a:pt x="359" y="450"/>
                    <a:pt x="246" y="45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207"/>
            <p:cNvSpPr>
              <a:spLocks noChangeArrowheads="1"/>
            </p:cNvSpPr>
            <p:nvPr/>
          </p:nvSpPr>
          <p:spPr bwMode="auto">
            <a:xfrm>
              <a:off x="3633" y="3768"/>
              <a:ext cx="200" cy="2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6" name="arrow"/>
          <p:cNvSpPr>
            <a:spLocks/>
          </p:cNvSpPr>
          <p:nvPr/>
        </p:nvSpPr>
        <p:spPr bwMode="auto">
          <a:xfrm rot="5400000" flipV="1">
            <a:off x="10507358" y="664947"/>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Lightbulb"/>
          <p:cNvSpPr>
            <a:spLocks noEditPoints="1"/>
          </p:cNvSpPr>
          <p:nvPr/>
        </p:nvSpPr>
        <p:spPr bwMode="auto">
          <a:xfrm>
            <a:off x="10750387" y="1933937"/>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80" name="Picture 79" descr="C:\Documents and Settings\stuart.cutcher\Desktop\T5\Logos\Tweed_5.png"/>
          <p:cNvPicPr/>
          <p:nvPr/>
        </p:nvPicPr>
        <p:blipFill>
          <a:blip r:embed="rId5" cstate="print"/>
          <a:srcRect/>
          <a:stretch>
            <a:fillRect/>
          </a:stretch>
        </p:blipFill>
        <p:spPr bwMode="auto">
          <a:xfrm>
            <a:off x="350645" y="3632993"/>
            <a:ext cx="2741110" cy="12819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499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30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900" decel="100000" fill="hold"/>
                                        <p:tgtEl>
                                          <p:spTgt spid="8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30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1000"/>
                                        <p:tgtEl>
                                          <p:spTgt spid="102"/>
                                        </p:tgtEl>
                                      </p:cBhvr>
                                    </p:animEffect>
                                    <p:anim calcmode="lin" valueType="num">
                                      <p:cBhvr>
                                        <p:cTn id="14" dur="1000" fill="hold"/>
                                        <p:tgtEl>
                                          <p:spTgt spid="102"/>
                                        </p:tgtEl>
                                        <p:attrNameLst>
                                          <p:attrName>ppt_x</p:attrName>
                                        </p:attrNameLst>
                                      </p:cBhvr>
                                      <p:tavLst>
                                        <p:tav tm="0">
                                          <p:val>
                                            <p:strVal val="#ppt_x"/>
                                          </p:val>
                                        </p:tav>
                                        <p:tav tm="100000">
                                          <p:val>
                                            <p:strVal val="#ppt_x"/>
                                          </p:val>
                                        </p:tav>
                                      </p:tavLst>
                                    </p:anim>
                                    <p:anim calcmode="lin" valueType="num">
                                      <p:cBhvr>
                                        <p:cTn id="15" dur="900" decel="100000" fill="hold"/>
                                        <p:tgtEl>
                                          <p:spTgt spid="10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2"/>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30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1000"/>
                                        <p:tgtEl>
                                          <p:spTgt spid="101"/>
                                        </p:tgtEl>
                                      </p:cBhvr>
                                    </p:animEffect>
                                    <p:anim calcmode="lin" valueType="num">
                                      <p:cBhvr>
                                        <p:cTn id="20" dur="1000" fill="hold"/>
                                        <p:tgtEl>
                                          <p:spTgt spid="101"/>
                                        </p:tgtEl>
                                        <p:attrNameLst>
                                          <p:attrName>ppt_x</p:attrName>
                                        </p:attrNameLst>
                                      </p:cBhvr>
                                      <p:tavLst>
                                        <p:tav tm="0">
                                          <p:val>
                                            <p:strVal val="#ppt_x"/>
                                          </p:val>
                                        </p:tav>
                                        <p:tav tm="100000">
                                          <p:val>
                                            <p:strVal val="#ppt_x"/>
                                          </p:val>
                                        </p:tav>
                                      </p:tavLst>
                                    </p:anim>
                                    <p:anim calcmode="lin" valueType="num">
                                      <p:cBhvr>
                                        <p:cTn id="21" dur="900" decel="100000" fill="hold"/>
                                        <p:tgtEl>
                                          <p:spTgt spid="10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1"/>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50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1000"/>
                                        <p:tgtEl>
                                          <p:spTgt spid="111"/>
                                        </p:tgtEl>
                                      </p:cBhvr>
                                    </p:animEffect>
                                    <p:anim calcmode="lin" valueType="num">
                                      <p:cBhvr>
                                        <p:cTn id="26" dur="1000" fill="hold"/>
                                        <p:tgtEl>
                                          <p:spTgt spid="111"/>
                                        </p:tgtEl>
                                        <p:attrNameLst>
                                          <p:attrName>ppt_x</p:attrName>
                                        </p:attrNameLst>
                                      </p:cBhvr>
                                      <p:tavLst>
                                        <p:tav tm="0">
                                          <p:val>
                                            <p:strVal val="#ppt_x"/>
                                          </p:val>
                                        </p:tav>
                                        <p:tav tm="100000">
                                          <p:val>
                                            <p:strVal val="#ppt_x"/>
                                          </p:val>
                                        </p:tav>
                                      </p:tavLst>
                                    </p:anim>
                                    <p:anim calcmode="lin" valueType="num">
                                      <p:cBhvr>
                                        <p:cTn id="27" dur="900" decel="100000" fill="hold"/>
                                        <p:tgtEl>
                                          <p:spTgt spid="1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1"/>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500"/>
                                  </p:stCondLst>
                                  <p:childTnLst>
                                    <p:set>
                                      <p:cBhvr>
                                        <p:cTn id="30" dur="1" fill="hold">
                                          <p:stCondLst>
                                            <p:cond delay="0"/>
                                          </p:stCondLst>
                                        </p:cTn>
                                        <p:tgtEl>
                                          <p:spTgt spid="132"/>
                                        </p:tgtEl>
                                        <p:attrNameLst>
                                          <p:attrName>style.visibility</p:attrName>
                                        </p:attrNameLst>
                                      </p:cBhvr>
                                      <p:to>
                                        <p:strVal val="visible"/>
                                      </p:to>
                                    </p:set>
                                    <p:animEffect transition="in" filter="fade">
                                      <p:cBhvr>
                                        <p:cTn id="31" dur="1000"/>
                                        <p:tgtEl>
                                          <p:spTgt spid="132"/>
                                        </p:tgtEl>
                                      </p:cBhvr>
                                    </p:animEffect>
                                    <p:anim calcmode="lin" valueType="num">
                                      <p:cBhvr>
                                        <p:cTn id="32" dur="1000" fill="hold"/>
                                        <p:tgtEl>
                                          <p:spTgt spid="132"/>
                                        </p:tgtEl>
                                        <p:attrNameLst>
                                          <p:attrName>ppt_x</p:attrName>
                                        </p:attrNameLst>
                                      </p:cBhvr>
                                      <p:tavLst>
                                        <p:tav tm="0">
                                          <p:val>
                                            <p:strVal val="#ppt_x"/>
                                          </p:val>
                                        </p:tav>
                                        <p:tav tm="100000">
                                          <p:val>
                                            <p:strVal val="#ppt_x"/>
                                          </p:val>
                                        </p:tav>
                                      </p:tavLst>
                                    </p:anim>
                                    <p:anim calcmode="lin" valueType="num">
                                      <p:cBhvr>
                                        <p:cTn id="33" dur="900" decel="100000" fill="hold"/>
                                        <p:tgtEl>
                                          <p:spTgt spid="13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32"/>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500"/>
                                  </p:stCondLst>
                                  <p:childTnLst>
                                    <p:set>
                                      <p:cBhvr>
                                        <p:cTn id="36" dur="1" fill="hold">
                                          <p:stCondLst>
                                            <p:cond delay="0"/>
                                          </p:stCondLst>
                                        </p:cTn>
                                        <p:tgtEl>
                                          <p:spTgt spid="90"/>
                                        </p:tgtEl>
                                        <p:attrNameLst>
                                          <p:attrName>style.visibility</p:attrName>
                                        </p:attrNameLst>
                                      </p:cBhvr>
                                      <p:to>
                                        <p:strVal val="visible"/>
                                      </p:to>
                                    </p:set>
                                    <p:animEffect transition="in" filter="fade">
                                      <p:cBhvr>
                                        <p:cTn id="37" dur="1000"/>
                                        <p:tgtEl>
                                          <p:spTgt spid="90"/>
                                        </p:tgtEl>
                                      </p:cBhvr>
                                    </p:animEffect>
                                    <p:anim calcmode="lin" valueType="num">
                                      <p:cBhvr>
                                        <p:cTn id="38" dur="1000" fill="hold"/>
                                        <p:tgtEl>
                                          <p:spTgt spid="90"/>
                                        </p:tgtEl>
                                        <p:attrNameLst>
                                          <p:attrName>ppt_x</p:attrName>
                                        </p:attrNameLst>
                                      </p:cBhvr>
                                      <p:tavLst>
                                        <p:tav tm="0">
                                          <p:val>
                                            <p:strVal val="#ppt_x"/>
                                          </p:val>
                                        </p:tav>
                                        <p:tav tm="100000">
                                          <p:val>
                                            <p:strVal val="#ppt_x"/>
                                          </p:val>
                                        </p:tav>
                                      </p:tavLst>
                                    </p:anim>
                                    <p:anim calcmode="lin" valueType="num">
                                      <p:cBhvr>
                                        <p:cTn id="39" dur="900" decel="100000" fill="hold"/>
                                        <p:tgtEl>
                                          <p:spTgt spid="9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500"/>
                                  </p:stCondLst>
                                  <p:childTnLst>
                                    <p:set>
                                      <p:cBhvr>
                                        <p:cTn id="42" dur="1" fill="hold">
                                          <p:stCondLst>
                                            <p:cond delay="0"/>
                                          </p:stCondLst>
                                        </p:cTn>
                                        <p:tgtEl>
                                          <p:spTgt spid="89"/>
                                        </p:tgtEl>
                                        <p:attrNameLst>
                                          <p:attrName>style.visibility</p:attrName>
                                        </p:attrNameLst>
                                      </p:cBhvr>
                                      <p:to>
                                        <p:strVal val="visible"/>
                                      </p:to>
                                    </p:set>
                                    <p:animEffect transition="in" filter="fade">
                                      <p:cBhvr>
                                        <p:cTn id="43" dur="1000"/>
                                        <p:tgtEl>
                                          <p:spTgt spid="89"/>
                                        </p:tgtEl>
                                      </p:cBhvr>
                                    </p:animEffect>
                                    <p:anim calcmode="lin" valueType="num">
                                      <p:cBhvr>
                                        <p:cTn id="44" dur="1000" fill="hold"/>
                                        <p:tgtEl>
                                          <p:spTgt spid="89"/>
                                        </p:tgtEl>
                                        <p:attrNameLst>
                                          <p:attrName>ppt_x</p:attrName>
                                        </p:attrNameLst>
                                      </p:cBhvr>
                                      <p:tavLst>
                                        <p:tav tm="0">
                                          <p:val>
                                            <p:strVal val="#ppt_x"/>
                                          </p:val>
                                        </p:tav>
                                        <p:tav tm="100000">
                                          <p:val>
                                            <p:strVal val="#ppt_x"/>
                                          </p:val>
                                        </p:tav>
                                      </p:tavLst>
                                    </p:anim>
                                    <p:anim calcmode="lin" valueType="num">
                                      <p:cBhvr>
                                        <p:cTn id="45" dur="900" decel="100000" fill="hold"/>
                                        <p:tgtEl>
                                          <p:spTgt spid="89"/>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89"/>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900"/>
                                  </p:stCondLst>
                                  <p:childTnLst>
                                    <p:set>
                                      <p:cBhvr>
                                        <p:cTn id="48" dur="1" fill="hold">
                                          <p:stCondLst>
                                            <p:cond delay="0"/>
                                          </p:stCondLst>
                                        </p:cTn>
                                        <p:tgtEl>
                                          <p:spTgt spid="116"/>
                                        </p:tgtEl>
                                        <p:attrNameLst>
                                          <p:attrName>style.visibility</p:attrName>
                                        </p:attrNameLst>
                                      </p:cBhvr>
                                      <p:to>
                                        <p:strVal val="visible"/>
                                      </p:to>
                                    </p:set>
                                    <p:animEffect transition="in" filter="fade">
                                      <p:cBhvr>
                                        <p:cTn id="49" dur="1000"/>
                                        <p:tgtEl>
                                          <p:spTgt spid="116"/>
                                        </p:tgtEl>
                                      </p:cBhvr>
                                    </p:animEffect>
                                    <p:anim calcmode="lin" valueType="num">
                                      <p:cBhvr>
                                        <p:cTn id="50" dur="1000" fill="hold"/>
                                        <p:tgtEl>
                                          <p:spTgt spid="116"/>
                                        </p:tgtEl>
                                        <p:attrNameLst>
                                          <p:attrName>ppt_x</p:attrName>
                                        </p:attrNameLst>
                                      </p:cBhvr>
                                      <p:tavLst>
                                        <p:tav tm="0">
                                          <p:val>
                                            <p:strVal val="#ppt_x"/>
                                          </p:val>
                                        </p:tav>
                                        <p:tav tm="100000">
                                          <p:val>
                                            <p:strVal val="#ppt_x"/>
                                          </p:val>
                                        </p:tav>
                                      </p:tavLst>
                                    </p:anim>
                                    <p:anim calcmode="lin" valueType="num">
                                      <p:cBhvr>
                                        <p:cTn id="51" dur="900" decel="100000" fill="hold"/>
                                        <p:tgtEl>
                                          <p:spTgt spid="116"/>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16"/>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90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1000"/>
                                        <p:tgtEl>
                                          <p:spTgt spid="107"/>
                                        </p:tgtEl>
                                      </p:cBhvr>
                                    </p:animEffect>
                                    <p:anim calcmode="lin" valueType="num">
                                      <p:cBhvr>
                                        <p:cTn id="56" dur="1000" fill="hold"/>
                                        <p:tgtEl>
                                          <p:spTgt spid="107"/>
                                        </p:tgtEl>
                                        <p:attrNameLst>
                                          <p:attrName>ppt_x</p:attrName>
                                        </p:attrNameLst>
                                      </p:cBhvr>
                                      <p:tavLst>
                                        <p:tav tm="0">
                                          <p:val>
                                            <p:strVal val="#ppt_x"/>
                                          </p:val>
                                        </p:tav>
                                        <p:tav tm="100000">
                                          <p:val>
                                            <p:strVal val="#ppt_x"/>
                                          </p:val>
                                        </p:tav>
                                      </p:tavLst>
                                    </p:anim>
                                    <p:anim calcmode="lin" valueType="num">
                                      <p:cBhvr>
                                        <p:cTn id="57" dur="900" decel="100000" fill="hold"/>
                                        <p:tgtEl>
                                          <p:spTgt spid="107"/>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07"/>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1100"/>
                                  </p:stCondLst>
                                  <p:childTnLst>
                                    <p:set>
                                      <p:cBhvr>
                                        <p:cTn id="60" dur="1" fill="hold">
                                          <p:stCondLst>
                                            <p:cond delay="0"/>
                                          </p:stCondLst>
                                        </p:cTn>
                                        <p:tgtEl>
                                          <p:spTgt spid="127"/>
                                        </p:tgtEl>
                                        <p:attrNameLst>
                                          <p:attrName>style.visibility</p:attrName>
                                        </p:attrNameLst>
                                      </p:cBhvr>
                                      <p:to>
                                        <p:strVal val="visible"/>
                                      </p:to>
                                    </p:set>
                                    <p:animEffect transition="in" filter="fade">
                                      <p:cBhvr>
                                        <p:cTn id="61" dur="1000"/>
                                        <p:tgtEl>
                                          <p:spTgt spid="127"/>
                                        </p:tgtEl>
                                      </p:cBhvr>
                                    </p:animEffect>
                                    <p:anim calcmode="lin" valueType="num">
                                      <p:cBhvr>
                                        <p:cTn id="62" dur="1000" fill="hold"/>
                                        <p:tgtEl>
                                          <p:spTgt spid="127"/>
                                        </p:tgtEl>
                                        <p:attrNameLst>
                                          <p:attrName>ppt_x</p:attrName>
                                        </p:attrNameLst>
                                      </p:cBhvr>
                                      <p:tavLst>
                                        <p:tav tm="0">
                                          <p:val>
                                            <p:strVal val="#ppt_x"/>
                                          </p:val>
                                        </p:tav>
                                        <p:tav tm="100000">
                                          <p:val>
                                            <p:strVal val="#ppt_x"/>
                                          </p:val>
                                        </p:tav>
                                      </p:tavLst>
                                    </p:anim>
                                    <p:anim calcmode="lin" valueType="num">
                                      <p:cBhvr>
                                        <p:cTn id="63" dur="900" decel="100000" fill="hold"/>
                                        <p:tgtEl>
                                          <p:spTgt spid="127"/>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27"/>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1300"/>
                                  </p:stCondLst>
                                  <p:childTnLst>
                                    <p:set>
                                      <p:cBhvr>
                                        <p:cTn id="66" dur="1" fill="hold">
                                          <p:stCondLst>
                                            <p:cond delay="0"/>
                                          </p:stCondLst>
                                        </p:cTn>
                                        <p:tgtEl>
                                          <p:spTgt spid="125"/>
                                        </p:tgtEl>
                                        <p:attrNameLst>
                                          <p:attrName>style.visibility</p:attrName>
                                        </p:attrNameLst>
                                      </p:cBhvr>
                                      <p:to>
                                        <p:strVal val="visible"/>
                                      </p:to>
                                    </p:set>
                                    <p:animEffect transition="in" filter="fade">
                                      <p:cBhvr>
                                        <p:cTn id="67" dur="1000"/>
                                        <p:tgtEl>
                                          <p:spTgt spid="125"/>
                                        </p:tgtEl>
                                      </p:cBhvr>
                                    </p:animEffect>
                                    <p:anim calcmode="lin" valueType="num">
                                      <p:cBhvr>
                                        <p:cTn id="68" dur="1000" fill="hold"/>
                                        <p:tgtEl>
                                          <p:spTgt spid="125"/>
                                        </p:tgtEl>
                                        <p:attrNameLst>
                                          <p:attrName>ppt_x</p:attrName>
                                        </p:attrNameLst>
                                      </p:cBhvr>
                                      <p:tavLst>
                                        <p:tav tm="0">
                                          <p:val>
                                            <p:strVal val="#ppt_x"/>
                                          </p:val>
                                        </p:tav>
                                        <p:tav tm="100000">
                                          <p:val>
                                            <p:strVal val="#ppt_x"/>
                                          </p:val>
                                        </p:tav>
                                      </p:tavLst>
                                    </p:anim>
                                    <p:anim calcmode="lin" valueType="num">
                                      <p:cBhvr>
                                        <p:cTn id="69" dur="900" decel="100000" fill="hold"/>
                                        <p:tgtEl>
                                          <p:spTgt spid="125"/>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25"/>
                                        </p:tgtEl>
                                        <p:attrNameLst>
                                          <p:attrName>ppt_y</p:attrName>
                                        </p:attrNameLst>
                                      </p:cBhvr>
                                      <p:tavLst>
                                        <p:tav tm="0">
                                          <p:val>
                                            <p:strVal val="#ppt_y-.03"/>
                                          </p:val>
                                        </p:tav>
                                        <p:tav tm="100000">
                                          <p:val>
                                            <p:strVal val="#ppt_y"/>
                                          </p:val>
                                        </p:tav>
                                      </p:tavLst>
                                    </p:anim>
                                  </p:childTnLst>
                                </p:cTn>
                              </p:par>
                              <p:par>
                                <p:cTn id="71" presetID="10" presetClass="entr" presetSubtype="0" fill="hold" grpId="0" nodeType="withEffect">
                                  <p:stCondLst>
                                    <p:cond delay="1300"/>
                                  </p:stCondLst>
                                  <p:childTnLst>
                                    <p:set>
                                      <p:cBhvr>
                                        <p:cTn id="72" dur="1" fill="hold">
                                          <p:stCondLst>
                                            <p:cond delay="0"/>
                                          </p:stCondLst>
                                        </p:cTn>
                                        <p:tgtEl>
                                          <p:spTgt spid="92"/>
                                        </p:tgtEl>
                                        <p:attrNameLst>
                                          <p:attrName>style.visibility</p:attrName>
                                        </p:attrNameLst>
                                      </p:cBhvr>
                                      <p:to>
                                        <p:strVal val="visible"/>
                                      </p:to>
                                    </p:set>
                                    <p:animEffect transition="in" filter="fade">
                                      <p:cBhvr>
                                        <p:cTn id="73" dur="500"/>
                                        <p:tgtEl>
                                          <p:spTgt spid="92"/>
                                        </p:tgtEl>
                                      </p:cBhvr>
                                    </p:animEffect>
                                  </p:childTnLst>
                                </p:cTn>
                              </p:par>
                              <p:par>
                                <p:cTn id="74" presetID="37" presetClass="entr" presetSubtype="0" fill="hold" nodeType="withEffect">
                                  <p:stCondLst>
                                    <p:cond delay="1300"/>
                                  </p:stCondLst>
                                  <p:childTnLst>
                                    <p:set>
                                      <p:cBhvr>
                                        <p:cTn id="75" dur="1" fill="hold">
                                          <p:stCondLst>
                                            <p:cond delay="0"/>
                                          </p:stCondLst>
                                        </p:cTn>
                                        <p:tgtEl>
                                          <p:spTgt spid="56"/>
                                        </p:tgtEl>
                                        <p:attrNameLst>
                                          <p:attrName>style.visibility</p:attrName>
                                        </p:attrNameLst>
                                      </p:cBhvr>
                                      <p:to>
                                        <p:strVal val="visible"/>
                                      </p:to>
                                    </p:set>
                                    <p:animEffect transition="in" filter="fade">
                                      <p:cBhvr>
                                        <p:cTn id="76" dur="1000"/>
                                        <p:tgtEl>
                                          <p:spTgt spid="56"/>
                                        </p:tgtEl>
                                      </p:cBhvr>
                                    </p:animEffect>
                                    <p:anim calcmode="lin" valueType="num">
                                      <p:cBhvr>
                                        <p:cTn id="77" dur="1000" fill="hold"/>
                                        <p:tgtEl>
                                          <p:spTgt spid="56"/>
                                        </p:tgtEl>
                                        <p:attrNameLst>
                                          <p:attrName>ppt_x</p:attrName>
                                        </p:attrNameLst>
                                      </p:cBhvr>
                                      <p:tavLst>
                                        <p:tav tm="0">
                                          <p:val>
                                            <p:strVal val="#ppt_x"/>
                                          </p:val>
                                        </p:tav>
                                        <p:tav tm="100000">
                                          <p:val>
                                            <p:strVal val="#ppt_x"/>
                                          </p:val>
                                        </p:tav>
                                      </p:tavLst>
                                    </p:anim>
                                    <p:anim calcmode="lin" valueType="num">
                                      <p:cBhvr>
                                        <p:cTn id="78" dur="900" decel="100000" fill="hold"/>
                                        <p:tgtEl>
                                          <p:spTgt spid="56"/>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par>
                                <p:cTn id="80" presetID="37" presetClass="entr" presetSubtype="0" fill="hold" grpId="0" nodeType="withEffect">
                                  <p:stCondLst>
                                    <p:cond delay="1300"/>
                                  </p:stCondLst>
                                  <p:childTnLst>
                                    <p:set>
                                      <p:cBhvr>
                                        <p:cTn id="81" dur="1" fill="hold">
                                          <p:stCondLst>
                                            <p:cond delay="0"/>
                                          </p:stCondLst>
                                        </p:cTn>
                                        <p:tgtEl>
                                          <p:spTgt spid="65"/>
                                        </p:tgtEl>
                                        <p:attrNameLst>
                                          <p:attrName>style.visibility</p:attrName>
                                        </p:attrNameLst>
                                      </p:cBhvr>
                                      <p:to>
                                        <p:strVal val="visible"/>
                                      </p:to>
                                    </p:set>
                                    <p:animEffect transition="in" filter="fade">
                                      <p:cBhvr>
                                        <p:cTn id="82" dur="1000"/>
                                        <p:tgtEl>
                                          <p:spTgt spid="65"/>
                                        </p:tgtEl>
                                      </p:cBhvr>
                                    </p:animEffect>
                                    <p:anim calcmode="lin" valueType="num">
                                      <p:cBhvr>
                                        <p:cTn id="83" dur="1000" fill="hold"/>
                                        <p:tgtEl>
                                          <p:spTgt spid="65"/>
                                        </p:tgtEl>
                                        <p:attrNameLst>
                                          <p:attrName>ppt_x</p:attrName>
                                        </p:attrNameLst>
                                      </p:cBhvr>
                                      <p:tavLst>
                                        <p:tav tm="0">
                                          <p:val>
                                            <p:strVal val="#ppt_x"/>
                                          </p:val>
                                        </p:tav>
                                        <p:tav tm="100000">
                                          <p:val>
                                            <p:strVal val="#ppt_x"/>
                                          </p:val>
                                        </p:tav>
                                      </p:tavLst>
                                    </p:anim>
                                    <p:anim calcmode="lin" valueType="num">
                                      <p:cBhvr>
                                        <p:cTn id="84" dur="900" decel="100000" fill="hold"/>
                                        <p:tgtEl>
                                          <p:spTgt spid="65"/>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par>
                                <p:cTn id="86" presetID="37" presetClass="entr" presetSubtype="0" fill="hold" grpId="0" nodeType="withEffect">
                                  <p:stCondLst>
                                    <p:cond delay="1500"/>
                                  </p:stCondLst>
                                  <p:childTnLst>
                                    <p:set>
                                      <p:cBhvr>
                                        <p:cTn id="87" dur="1" fill="hold">
                                          <p:stCondLst>
                                            <p:cond delay="0"/>
                                          </p:stCondLst>
                                        </p:cTn>
                                        <p:tgtEl>
                                          <p:spTgt spid="120"/>
                                        </p:tgtEl>
                                        <p:attrNameLst>
                                          <p:attrName>style.visibility</p:attrName>
                                        </p:attrNameLst>
                                      </p:cBhvr>
                                      <p:to>
                                        <p:strVal val="visible"/>
                                      </p:to>
                                    </p:set>
                                    <p:animEffect transition="in" filter="fade">
                                      <p:cBhvr>
                                        <p:cTn id="88" dur="1000"/>
                                        <p:tgtEl>
                                          <p:spTgt spid="120"/>
                                        </p:tgtEl>
                                      </p:cBhvr>
                                    </p:animEffect>
                                    <p:anim calcmode="lin" valueType="num">
                                      <p:cBhvr>
                                        <p:cTn id="89" dur="1000" fill="hold"/>
                                        <p:tgtEl>
                                          <p:spTgt spid="120"/>
                                        </p:tgtEl>
                                        <p:attrNameLst>
                                          <p:attrName>ppt_x</p:attrName>
                                        </p:attrNameLst>
                                      </p:cBhvr>
                                      <p:tavLst>
                                        <p:tav tm="0">
                                          <p:val>
                                            <p:strVal val="#ppt_x"/>
                                          </p:val>
                                        </p:tav>
                                        <p:tav tm="100000">
                                          <p:val>
                                            <p:strVal val="#ppt_x"/>
                                          </p:val>
                                        </p:tav>
                                      </p:tavLst>
                                    </p:anim>
                                    <p:anim calcmode="lin" valueType="num">
                                      <p:cBhvr>
                                        <p:cTn id="90" dur="900" decel="100000" fill="hold"/>
                                        <p:tgtEl>
                                          <p:spTgt spid="120"/>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120"/>
                                        </p:tgtEl>
                                        <p:attrNameLst>
                                          <p:attrName>ppt_y</p:attrName>
                                        </p:attrNameLst>
                                      </p:cBhvr>
                                      <p:tavLst>
                                        <p:tav tm="0">
                                          <p:val>
                                            <p:strVal val="#ppt_y-.03"/>
                                          </p:val>
                                        </p:tav>
                                        <p:tav tm="100000">
                                          <p:val>
                                            <p:strVal val="#ppt_y"/>
                                          </p:val>
                                        </p:tav>
                                      </p:tavLst>
                                    </p:anim>
                                  </p:childTnLst>
                                </p:cTn>
                              </p:par>
                              <p:par>
                                <p:cTn id="92" presetID="37" presetClass="entr" presetSubtype="0" fill="hold" grpId="0" nodeType="withEffect">
                                  <p:stCondLst>
                                    <p:cond delay="1500"/>
                                  </p:stCondLst>
                                  <p:childTnLst>
                                    <p:set>
                                      <p:cBhvr>
                                        <p:cTn id="93" dur="1" fill="hold">
                                          <p:stCondLst>
                                            <p:cond delay="0"/>
                                          </p:stCondLst>
                                        </p:cTn>
                                        <p:tgtEl>
                                          <p:spTgt spid="70"/>
                                        </p:tgtEl>
                                        <p:attrNameLst>
                                          <p:attrName>style.visibility</p:attrName>
                                        </p:attrNameLst>
                                      </p:cBhvr>
                                      <p:to>
                                        <p:strVal val="visible"/>
                                      </p:to>
                                    </p:set>
                                    <p:animEffect transition="in" filter="fade">
                                      <p:cBhvr>
                                        <p:cTn id="94" dur="1000"/>
                                        <p:tgtEl>
                                          <p:spTgt spid="70"/>
                                        </p:tgtEl>
                                      </p:cBhvr>
                                    </p:animEffect>
                                    <p:anim calcmode="lin" valueType="num">
                                      <p:cBhvr>
                                        <p:cTn id="95" dur="1000" fill="hold"/>
                                        <p:tgtEl>
                                          <p:spTgt spid="70"/>
                                        </p:tgtEl>
                                        <p:attrNameLst>
                                          <p:attrName>ppt_x</p:attrName>
                                        </p:attrNameLst>
                                      </p:cBhvr>
                                      <p:tavLst>
                                        <p:tav tm="0">
                                          <p:val>
                                            <p:strVal val="#ppt_x"/>
                                          </p:val>
                                        </p:tav>
                                        <p:tav tm="100000">
                                          <p:val>
                                            <p:strVal val="#ppt_x"/>
                                          </p:val>
                                        </p:tav>
                                      </p:tavLst>
                                    </p:anim>
                                    <p:anim calcmode="lin" valueType="num">
                                      <p:cBhvr>
                                        <p:cTn id="96" dur="900" decel="100000" fill="hold"/>
                                        <p:tgtEl>
                                          <p:spTgt spid="70"/>
                                        </p:tgtEl>
                                        <p:attrNameLst>
                                          <p:attrName>ppt_y</p:attrName>
                                        </p:attrNameLst>
                                      </p:cBhvr>
                                      <p:tavLst>
                                        <p:tav tm="0">
                                          <p:val>
                                            <p:strVal val="#ppt_y+1"/>
                                          </p:val>
                                        </p:tav>
                                        <p:tav tm="100000">
                                          <p:val>
                                            <p:strVal val="#ppt_y-.03"/>
                                          </p:val>
                                        </p:tav>
                                      </p:tavLst>
                                    </p:anim>
                                    <p:anim calcmode="lin" valueType="num">
                                      <p:cBhvr>
                                        <p:cTn id="97" dur="100" accel="100000" fill="hold">
                                          <p:stCondLst>
                                            <p:cond delay="900"/>
                                          </p:stCondLst>
                                        </p:cTn>
                                        <p:tgtEl>
                                          <p:spTgt spid="70"/>
                                        </p:tgtEl>
                                        <p:attrNameLst>
                                          <p:attrName>ppt_y</p:attrName>
                                        </p:attrNameLst>
                                      </p:cBhvr>
                                      <p:tavLst>
                                        <p:tav tm="0">
                                          <p:val>
                                            <p:strVal val="#ppt_y-.03"/>
                                          </p:val>
                                        </p:tav>
                                        <p:tav tm="100000">
                                          <p:val>
                                            <p:strVal val="#ppt_y"/>
                                          </p:val>
                                        </p:tav>
                                      </p:tavLst>
                                    </p:anim>
                                  </p:childTnLst>
                                </p:cTn>
                              </p:par>
                              <p:par>
                                <p:cTn id="98" presetID="10" presetClass="entr" presetSubtype="0" fill="hold" grpId="1" nodeType="withEffect">
                                  <p:stCondLst>
                                    <p:cond delay="1500"/>
                                  </p:stCondLst>
                                  <p:childTnLst>
                                    <p:set>
                                      <p:cBhvr>
                                        <p:cTn id="99" dur="1" fill="hold">
                                          <p:stCondLst>
                                            <p:cond delay="0"/>
                                          </p:stCondLst>
                                        </p:cTn>
                                        <p:tgtEl>
                                          <p:spTgt spid="97"/>
                                        </p:tgtEl>
                                        <p:attrNameLst>
                                          <p:attrName>style.visibility</p:attrName>
                                        </p:attrNameLst>
                                      </p:cBhvr>
                                      <p:to>
                                        <p:strVal val="visible"/>
                                      </p:to>
                                    </p:set>
                                    <p:animEffect transition="in" filter="fade">
                                      <p:cBhvr>
                                        <p:cTn id="100" dur="500"/>
                                        <p:tgtEl>
                                          <p:spTgt spid="97"/>
                                        </p:tgtEl>
                                      </p:cBhvr>
                                    </p:animEffect>
                                  </p:childTnLst>
                                </p:cTn>
                              </p:par>
                              <p:par>
                                <p:cTn id="101" presetID="42" presetClass="path" presetSubtype="0" accel="50000" decel="50000" fill="hold" grpId="0" nodeType="withEffect">
                                  <p:stCondLst>
                                    <p:cond delay="1600"/>
                                  </p:stCondLst>
                                  <p:childTnLst>
                                    <p:animMotion origin="layout" path="M -2.08333E-6 3.7037E-7 L -2.08333E-6 0.06667 " pathEditMode="relative" rAng="0" ptsTypes="AA">
                                      <p:cBhvr>
                                        <p:cTn id="102" dur="600" fill="hold"/>
                                        <p:tgtEl>
                                          <p:spTgt spid="97"/>
                                        </p:tgtEl>
                                        <p:attrNameLst>
                                          <p:attrName>ppt_x</p:attrName>
                                          <p:attrName>ppt_y</p:attrName>
                                        </p:attrNameLst>
                                      </p:cBhvr>
                                      <p:rCtr x="0" y="3333"/>
                                    </p:animMotion>
                                  </p:childTnLst>
                                </p:cTn>
                              </p:par>
                              <p:par>
                                <p:cTn id="103" presetID="37" presetClass="entr" presetSubtype="0" fill="hold" nodeType="withEffect">
                                  <p:stCondLst>
                                    <p:cond delay="1600"/>
                                  </p:stCondLst>
                                  <p:childTnLst>
                                    <p:set>
                                      <p:cBhvr>
                                        <p:cTn id="104" dur="1" fill="hold">
                                          <p:stCondLst>
                                            <p:cond delay="0"/>
                                          </p:stCondLst>
                                        </p:cTn>
                                        <p:tgtEl>
                                          <p:spTgt spid="84"/>
                                        </p:tgtEl>
                                        <p:attrNameLst>
                                          <p:attrName>style.visibility</p:attrName>
                                        </p:attrNameLst>
                                      </p:cBhvr>
                                      <p:to>
                                        <p:strVal val="visible"/>
                                      </p:to>
                                    </p:set>
                                    <p:animEffect transition="in" filter="fade">
                                      <p:cBhvr>
                                        <p:cTn id="105" dur="1000"/>
                                        <p:tgtEl>
                                          <p:spTgt spid="84"/>
                                        </p:tgtEl>
                                      </p:cBhvr>
                                    </p:animEffect>
                                    <p:anim calcmode="lin" valueType="num">
                                      <p:cBhvr>
                                        <p:cTn id="106" dur="1000" fill="hold"/>
                                        <p:tgtEl>
                                          <p:spTgt spid="84"/>
                                        </p:tgtEl>
                                        <p:attrNameLst>
                                          <p:attrName>ppt_x</p:attrName>
                                        </p:attrNameLst>
                                      </p:cBhvr>
                                      <p:tavLst>
                                        <p:tav tm="0">
                                          <p:val>
                                            <p:strVal val="#ppt_x"/>
                                          </p:val>
                                        </p:tav>
                                        <p:tav tm="100000">
                                          <p:val>
                                            <p:strVal val="#ppt_x"/>
                                          </p:val>
                                        </p:tav>
                                      </p:tavLst>
                                    </p:anim>
                                    <p:anim calcmode="lin" valueType="num">
                                      <p:cBhvr>
                                        <p:cTn id="107" dur="900" decel="100000" fill="hold"/>
                                        <p:tgtEl>
                                          <p:spTgt spid="84"/>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84"/>
                                        </p:tgtEl>
                                        <p:attrNameLst>
                                          <p:attrName>ppt_y</p:attrName>
                                        </p:attrNameLst>
                                      </p:cBhvr>
                                      <p:tavLst>
                                        <p:tav tm="0">
                                          <p:val>
                                            <p:strVal val="#ppt_y-.03"/>
                                          </p:val>
                                        </p:tav>
                                        <p:tav tm="100000">
                                          <p:val>
                                            <p:strVal val="#ppt_y"/>
                                          </p:val>
                                        </p:tav>
                                      </p:tavLst>
                                    </p:anim>
                                  </p:childTnLst>
                                </p:cTn>
                              </p:par>
                              <p:par>
                                <p:cTn id="109" presetID="37" presetClass="entr" presetSubtype="0" fill="hold" nodeType="withEffect">
                                  <p:stCondLst>
                                    <p:cond delay="160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1000"/>
                                        <p:tgtEl>
                                          <p:spTgt spid="3"/>
                                        </p:tgtEl>
                                      </p:cBhvr>
                                    </p:animEffect>
                                    <p:anim calcmode="lin" valueType="num">
                                      <p:cBhvr>
                                        <p:cTn id="112" dur="1000" fill="hold"/>
                                        <p:tgtEl>
                                          <p:spTgt spid="3"/>
                                        </p:tgtEl>
                                        <p:attrNameLst>
                                          <p:attrName>ppt_x</p:attrName>
                                        </p:attrNameLst>
                                      </p:cBhvr>
                                      <p:tavLst>
                                        <p:tav tm="0">
                                          <p:val>
                                            <p:strVal val="#ppt_x"/>
                                          </p:val>
                                        </p:tav>
                                        <p:tav tm="100000">
                                          <p:val>
                                            <p:strVal val="#ppt_x"/>
                                          </p:val>
                                        </p:tav>
                                      </p:tavLst>
                                    </p:anim>
                                    <p:anim calcmode="lin" valueType="num">
                                      <p:cBhvr>
                                        <p:cTn id="113" dur="900" decel="100000" fill="hold"/>
                                        <p:tgtEl>
                                          <p:spTgt spid="3"/>
                                        </p:tgtEl>
                                        <p:attrNameLst>
                                          <p:attrName>ppt_y</p:attrName>
                                        </p:attrNameLst>
                                      </p:cBhvr>
                                      <p:tavLst>
                                        <p:tav tm="0">
                                          <p:val>
                                            <p:strVal val="#ppt_y+1"/>
                                          </p:val>
                                        </p:tav>
                                        <p:tav tm="100000">
                                          <p:val>
                                            <p:strVal val="#ppt_y-.03"/>
                                          </p:val>
                                        </p:tav>
                                      </p:tavLst>
                                    </p:anim>
                                    <p:anim calcmode="lin" valueType="num">
                                      <p:cBhvr>
                                        <p:cTn id="11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5" presetID="37" presetClass="entr" presetSubtype="0" fill="hold" grpId="0" nodeType="withEffect">
                                  <p:stCondLst>
                                    <p:cond delay="1600"/>
                                  </p:stCondLst>
                                  <p:childTnLst>
                                    <p:set>
                                      <p:cBhvr>
                                        <p:cTn id="116" dur="1" fill="hold">
                                          <p:stCondLst>
                                            <p:cond delay="0"/>
                                          </p:stCondLst>
                                        </p:cTn>
                                        <p:tgtEl>
                                          <p:spTgt spid="121"/>
                                        </p:tgtEl>
                                        <p:attrNameLst>
                                          <p:attrName>style.visibility</p:attrName>
                                        </p:attrNameLst>
                                      </p:cBhvr>
                                      <p:to>
                                        <p:strVal val="visible"/>
                                      </p:to>
                                    </p:set>
                                    <p:animEffect transition="in" filter="fade">
                                      <p:cBhvr>
                                        <p:cTn id="117" dur="1000"/>
                                        <p:tgtEl>
                                          <p:spTgt spid="121"/>
                                        </p:tgtEl>
                                      </p:cBhvr>
                                    </p:animEffect>
                                    <p:anim calcmode="lin" valueType="num">
                                      <p:cBhvr>
                                        <p:cTn id="118" dur="1000" fill="hold"/>
                                        <p:tgtEl>
                                          <p:spTgt spid="121"/>
                                        </p:tgtEl>
                                        <p:attrNameLst>
                                          <p:attrName>ppt_x</p:attrName>
                                        </p:attrNameLst>
                                      </p:cBhvr>
                                      <p:tavLst>
                                        <p:tav tm="0">
                                          <p:val>
                                            <p:strVal val="#ppt_x"/>
                                          </p:val>
                                        </p:tav>
                                        <p:tav tm="100000">
                                          <p:val>
                                            <p:strVal val="#ppt_x"/>
                                          </p:val>
                                        </p:tav>
                                      </p:tavLst>
                                    </p:anim>
                                    <p:anim calcmode="lin" valueType="num">
                                      <p:cBhvr>
                                        <p:cTn id="119" dur="900" decel="100000" fill="hold"/>
                                        <p:tgtEl>
                                          <p:spTgt spid="121"/>
                                        </p:tgtEl>
                                        <p:attrNameLst>
                                          <p:attrName>ppt_y</p:attrName>
                                        </p:attrNameLst>
                                      </p:cBhvr>
                                      <p:tavLst>
                                        <p:tav tm="0">
                                          <p:val>
                                            <p:strVal val="#ppt_y+1"/>
                                          </p:val>
                                        </p:tav>
                                        <p:tav tm="100000">
                                          <p:val>
                                            <p:strVal val="#ppt_y-.03"/>
                                          </p:val>
                                        </p:tav>
                                      </p:tavLst>
                                    </p:anim>
                                    <p:anim calcmode="lin" valueType="num">
                                      <p:cBhvr>
                                        <p:cTn id="120" dur="100" accel="100000" fill="hold">
                                          <p:stCondLst>
                                            <p:cond delay="900"/>
                                          </p:stCondLst>
                                        </p:cTn>
                                        <p:tgtEl>
                                          <p:spTgt spid="121"/>
                                        </p:tgtEl>
                                        <p:attrNameLst>
                                          <p:attrName>ppt_y</p:attrName>
                                        </p:attrNameLst>
                                      </p:cBhvr>
                                      <p:tavLst>
                                        <p:tav tm="0">
                                          <p:val>
                                            <p:strVal val="#ppt_y-.03"/>
                                          </p:val>
                                        </p:tav>
                                        <p:tav tm="100000">
                                          <p:val>
                                            <p:strVal val="#ppt_y"/>
                                          </p:val>
                                        </p:tav>
                                      </p:tavLst>
                                    </p:anim>
                                  </p:childTnLst>
                                </p:cTn>
                              </p:par>
                              <p:par>
                                <p:cTn id="121" presetID="37" presetClass="entr" presetSubtype="0" fill="hold" grpId="0" nodeType="withEffect">
                                  <p:stCondLst>
                                    <p:cond delay="1700"/>
                                  </p:stCondLst>
                                  <p:childTnLst>
                                    <p:set>
                                      <p:cBhvr>
                                        <p:cTn id="122" dur="1" fill="hold">
                                          <p:stCondLst>
                                            <p:cond delay="0"/>
                                          </p:stCondLst>
                                        </p:cTn>
                                        <p:tgtEl>
                                          <p:spTgt spid="129"/>
                                        </p:tgtEl>
                                        <p:attrNameLst>
                                          <p:attrName>style.visibility</p:attrName>
                                        </p:attrNameLst>
                                      </p:cBhvr>
                                      <p:to>
                                        <p:strVal val="visible"/>
                                      </p:to>
                                    </p:set>
                                    <p:animEffect transition="in" filter="fade">
                                      <p:cBhvr>
                                        <p:cTn id="123" dur="1000"/>
                                        <p:tgtEl>
                                          <p:spTgt spid="129"/>
                                        </p:tgtEl>
                                      </p:cBhvr>
                                    </p:animEffect>
                                    <p:anim calcmode="lin" valueType="num">
                                      <p:cBhvr>
                                        <p:cTn id="124" dur="1000" fill="hold"/>
                                        <p:tgtEl>
                                          <p:spTgt spid="129"/>
                                        </p:tgtEl>
                                        <p:attrNameLst>
                                          <p:attrName>ppt_x</p:attrName>
                                        </p:attrNameLst>
                                      </p:cBhvr>
                                      <p:tavLst>
                                        <p:tav tm="0">
                                          <p:val>
                                            <p:strVal val="#ppt_x"/>
                                          </p:val>
                                        </p:tav>
                                        <p:tav tm="100000">
                                          <p:val>
                                            <p:strVal val="#ppt_x"/>
                                          </p:val>
                                        </p:tav>
                                      </p:tavLst>
                                    </p:anim>
                                    <p:anim calcmode="lin" valueType="num">
                                      <p:cBhvr>
                                        <p:cTn id="125" dur="900" decel="100000" fill="hold"/>
                                        <p:tgtEl>
                                          <p:spTgt spid="129"/>
                                        </p:tgtEl>
                                        <p:attrNameLst>
                                          <p:attrName>ppt_y</p:attrName>
                                        </p:attrNameLst>
                                      </p:cBhvr>
                                      <p:tavLst>
                                        <p:tav tm="0">
                                          <p:val>
                                            <p:strVal val="#ppt_y+1"/>
                                          </p:val>
                                        </p:tav>
                                        <p:tav tm="100000">
                                          <p:val>
                                            <p:strVal val="#ppt_y-.03"/>
                                          </p:val>
                                        </p:tav>
                                      </p:tavLst>
                                    </p:anim>
                                    <p:anim calcmode="lin" valueType="num">
                                      <p:cBhvr>
                                        <p:cTn id="126" dur="100" accel="100000" fill="hold">
                                          <p:stCondLst>
                                            <p:cond delay="900"/>
                                          </p:stCondLst>
                                        </p:cTn>
                                        <p:tgtEl>
                                          <p:spTgt spid="129"/>
                                        </p:tgtEl>
                                        <p:attrNameLst>
                                          <p:attrName>ppt_y</p:attrName>
                                        </p:attrNameLst>
                                      </p:cBhvr>
                                      <p:tavLst>
                                        <p:tav tm="0">
                                          <p:val>
                                            <p:strVal val="#ppt_y-.03"/>
                                          </p:val>
                                        </p:tav>
                                        <p:tav tm="100000">
                                          <p:val>
                                            <p:strVal val="#ppt_y"/>
                                          </p:val>
                                        </p:tav>
                                      </p:tavLst>
                                    </p:anim>
                                  </p:childTnLst>
                                </p:cTn>
                              </p:par>
                              <p:par>
                                <p:cTn id="127" presetID="37" presetClass="entr" presetSubtype="0" fill="hold" nodeType="withEffect">
                                  <p:stCondLst>
                                    <p:cond delay="1900"/>
                                  </p:stCondLst>
                                  <p:childTnLst>
                                    <p:set>
                                      <p:cBhvr>
                                        <p:cTn id="128" dur="1" fill="hold">
                                          <p:stCondLst>
                                            <p:cond delay="0"/>
                                          </p:stCondLst>
                                        </p:cTn>
                                        <p:tgtEl>
                                          <p:spTgt spid="135"/>
                                        </p:tgtEl>
                                        <p:attrNameLst>
                                          <p:attrName>style.visibility</p:attrName>
                                        </p:attrNameLst>
                                      </p:cBhvr>
                                      <p:to>
                                        <p:strVal val="visible"/>
                                      </p:to>
                                    </p:set>
                                    <p:animEffect transition="in" filter="fade">
                                      <p:cBhvr>
                                        <p:cTn id="129" dur="1000"/>
                                        <p:tgtEl>
                                          <p:spTgt spid="135"/>
                                        </p:tgtEl>
                                      </p:cBhvr>
                                    </p:animEffect>
                                    <p:anim calcmode="lin" valueType="num">
                                      <p:cBhvr>
                                        <p:cTn id="130" dur="1000" fill="hold"/>
                                        <p:tgtEl>
                                          <p:spTgt spid="135"/>
                                        </p:tgtEl>
                                        <p:attrNameLst>
                                          <p:attrName>ppt_x</p:attrName>
                                        </p:attrNameLst>
                                      </p:cBhvr>
                                      <p:tavLst>
                                        <p:tav tm="0">
                                          <p:val>
                                            <p:strVal val="#ppt_x"/>
                                          </p:val>
                                        </p:tav>
                                        <p:tav tm="100000">
                                          <p:val>
                                            <p:strVal val="#ppt_x"/>
                                          </p:val>
                                        </p:tav>
                                      </p:tavLst>
                                    </p:anim>
                                    <p:anim calcmode="lin" valueType="num">
                                      <p:cBhvr>
                                        <p:cTn id="131" dur="900" decel="100000" fill="hold"/>
                                        <p:tgtEl>
                                          <p:spTgt spid="135"/>
                                        </p:tgtEl>
                                        <p:attrNameLst>
                                          <p:attrName>ppt_y</p:attrName>
                                        </p:attrNameLst>
                                      </p:cBhvr>
                                      <p:tavLst>
                                        <p:tav tm="0">
                                          <p:val>
                                            <p:strVal val="#ppt_y+1"/>
                                          </p:val>
                                        </p:tav>
                                        <p:tav tm="100000">
                                          <p:val>
                                            <p:strVal val="#ppt_y-.03"/>
                                          </p:val>
                                        </p:tav>
                                      </p:tavLst>
                                    </p:anim>
                                    <p:anim calcmode="lin" valueType="num">
                                      <p:cBhvr>
                                        <p:cTn id="132" dur="100" accel="100000" fill="hold">
                                          <p:stCondLst>
                                            <p:cond delay="900"/>
                                          </p:stCondLst>
                                        </p:cTn>
                                        <p:tgtEl>
                                          <p:spTgt spid="135"/>
                                        </p:tgtEl>
                                        <p:attrNameLst>
                                          <p:attrName>ppt_y</p:attrName>
                                        </p:attrNameLst>
                                      </p:cBhvr>
                                      <p:tavLst>
                                        <p:tav tm="0">
                                          <p:val>
                                            <p:strVal val="#ppt_y-.03"/>
                                          </p:val>
                                        </p:tav>
                                        <p:tav tm="100000">
                                          <p:val>
                                            <p:strVal val="#ppt_y"/>
                                          </p:val>
                                        </p:tav>
                                      </p:tavLst>
                                    </p:anim>
                                  </p:childTnLst>
                                </p:cTn>
                              </p:par>
                              <p:par>
                                <p:cTn id="133" presetID="37" presetClass="entr" presetSubtype="0" fill="hold" grpId="0" nodeType="withEffect">
                                  <p:stCondLst>
                                    <p:cond delay="1900"/>
                                  </p:stCondLst>
                                  <p:childTnLst>
                                    <p:set>
                                      <p:cBhvr>
                                        <p:cTn id="134" dur="1" fill="hold">
                                          <p:stCondLst>
                                            <p:cond delay="0"/>
                                          </p:stCondLst>
                                        </p:cTn>
                                        <p:tgtEl>
                                          <p:spTgt spid="98"/>
                                        </p:tgtEl>
                                        <p:attrNameLst>
                                          <p:attrName>style.visibility</p:attrName>
                                        </p:attrNameLst>
                                      </p:cBhvr>
                                      <p:to>
                                        <p:strVal val="visible"/>
                                      </p:to>
                                    </p:set>
                                    <p:animEffect transition="in" filter="fade">
                                      <p:cBhvr>
                                        <p:cTn id="135" dur="1000"/>
                                        <p:tgtEl>
                                          <p:spTgt spid="98"/>
                                        </p:tgtEl>
                                      </p:cBhvr>
                                    </p:animEffect>
                                    <p:anim calcmode="lin" valueType="num">
                                      <p:cBhvr>
                                        <p:cTn id="136" dur="1000" fill="hold"/>
                                        <p:tgtEl>
                                          <p:spTgt spid="98"/>
                                        </p:tgtEl>
                                        <p:attrNameLst>
                                          <p:attrName>ppt_x</p:attrName>
                                        </p:attrNameLst>
                                      </p:cBhvr>
                                      <p:tavLst>
                                        <p:tav tm="0">
                                          <p:val>
                                            <p:strVal val="#ppt_x"/>
                                          </p:val>
                                        </p:tav>
                                        <p:tav tm="100000">
                                          <p:val>
                                            <p:strVal val="#ppt_x"/>
                                          </p:val>
                                        </p:tav>
                                      </p:tavLst>
                                    </p:anim>
                                    <p:anim calcmode="lin" valueType="num">
                                      <p:cBhvr>
                                        <p:cTn id="137" dur="900" decel="100000" fill="hold"/>
                                        <p:tgtEl>
                                          <p:spTgt spid="98"/>
                                        </p:tgtEl>
                                        <p:attrNameLst>
                                          <p:attrName>ppt_y</p:attrName>
                                        </p:attrNameLst>
                                      </p:cBhvr>
                                      <p:tavLst>
                                        <p:tav tm="0">
                                          <p:val>
                                            <p:strVal val="#ppt_y+1"/>
                                          </p:val>
                                        </p:tav>
                                        <p:tav tm="100000">
                                          <p:val>
                                            <p:strVal val="#ppt_y-.03"/>
                                          </p:val>
                                        </p:tav>
                                      </p:tavLst>
                                    </p:anim>
                                    <p:anim calcmode="lin" valueType="num">
                                      <p:cBhvr>
                                        <p:cTn id="138"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par>
                                <p:cTn id="139" presetID="37" presetClass="entr" presetSubtype="0" fill="hold" grpId="0" nodeType="withEffect">
                                  <p:stCondLst>
                                    <p:cond delay="1900"/>
                                  </p:stCondLst>
                                  <p:childTnLst>
                                    <p:set>
                                      <p:cBhvr>
                                        <p:cTn id="140" dur="1" fill="hold">
                                          <p:stCondLst>
                                            <p:cond delay="0"/>
                                          </p:stCondLst>
                                        </p:cTn>
                                        <p:tgtEl>
                                          <p:spTgt spid="123"/>
                                        </p:tgtEl>
                                        <p:attrNameLst>
                                          <p:attrName>style.visibility</p:attrName>
                                        </p:attrNameLst>
                                      </p:cBhvr>
                                      <p:to>
                                        <p:strVal val="visible"/>
                                      </p:to>
                                    </p:set>
                                    <p:animEffect transition="in" filter="fade">
                                      <p:cBhvr>
                                        <p:cTn id="141" dur="1000"/>
                                        <p:tgtEl>
                                          <p:spTgt spid="123"/>
                                        </p:tgtEl>
                                      </p:cBhvr>
                                    </p:animEffect>
                                    <p:anim calcmode="lin" valueType="num">
                                      <p:cBhvr>
                                        <p:cTn id="142" dur="1000" fill="hold"/>
                                        <p:tgtEl>
                                          <p:spTgt spid="123"/>
                                        </p:tgtEl>
                                        <p:attrNameLst>
                                          <p:attrName>ppt_x</p:attrName>
                                        </p:attrNameLst>
                                      </p:cBhvr>
                                      <p:tavLst>
                                        <p:tav tm="0">
                                          <p:val>
                                            <p:strVal val="#ppt_x"/>
                                          </p:val>
                                        </p:tav>
                                        <p:tav tm="100000">
                                          <p:val>
                                            <p:strVal val="#ppt_x"/>
                                          </p:val>
                                        </p:tav>
                                      </p:tavLst>
                                    </p:anim>
                                    <p:anim calcmode="lin" valueType="num">
                                      <p:cBhvr>
                                        <p:cTn id="143" dur="900" decel="100000" fill="hold"/>
                                        <p:tgtEl>
                                          <p:spTgt spid="123"/>
                                        </p:tgtEl>
                                        <p:attrNameLst>
                                          <p:attrName>ppt_y</p:attrName>
                                        </p:attrNameLst>
                                      </p:cBhvr>
                                      <p:tavLst>
                                        <p:tav tm="0">
                                          <p:val>
                                            <p:strVal val="#ppt_y+1"/>
                                          </p:val>
                                        </p:tav>
                                        <p:tav tm="100000">
                                          <p:val>
                                            <p:strVal val="#ppt_y-.03"/>
                                          </p:val>
                                        </p:tav>
                                      </p:tavLst>
                                    </p:anim>
                                    <p:anim calcmode="lin" valueType="num">
                                      <p:cBhvr>
                                        <p:cTn id="144" dur="100" accel="100000" fill="hold">
                                          <p:stCondLst>
                                            <p:cond delay="900"/>
                                          </p:stCondLst>
                                        </p:cTn>
                                        <p:tgtEl>
                                          <p:spTgt spid="123"/>
                                        </p:tgtEl>
                                        <p:attrNameLst>
                                          <p:attrName>ppt_y</p:attrName>
                                        </p:attrNameLst>
                                      </p:cBhvr>
                                      <p:tavLst>
                                        <p:tav tm="0">
                                          <p:val>
                                            <p:strVal val="#ppt_y-.03"/>
                                          </p:val>
                                        </p:tav>
                                        <p:tav tm="100000">
                                          <p:val>
                                            <p:strVal val="#ppt_y"/>
                                          </p:val>
                                        </p:tav>
                                      </p:tavLst>
                                    </p:anim>
                                  </p:childTnLst>
                                </p:cTn>
                              </p:par>
                              <p:par>
                                <p:cTn id="145" presetID="37" presetClass="entr" presetSubtype="0" fill="hold" grpId="0" nodeType="withEffect">
                                  <p:stCondLst>
                                    <p:cond delay="1900"/>
                                  </p:stCondLst>
                                  <p:childTnLst>
                                    <p:set>
                                      <p:cBhvr>
                                        <p:cTn id="146" dur="1" fill="hold">
                                          <p:stCondLst>
                                            <p:cond delay="0"/>
                                          </p:stCondLst>
                                        </p:cTn>
                                        <p:tgtEl>
                                          <p:spTgt spid="99"/>
                                        </p:tgtEl>
                                        <p:attrNameLst>
                                          <p:attrName>style.visibility</p:attrName>
                                        </p:attrNameLst>
                                      </p:cBhvr>
                                      <p:to>
                                        <p:strVal val="visible"/>
                                      </p:to>
                                    </p:set>
                                    <p:animEffect transition="in" filter="fade">
                                      <p:cBhvr>
                                        <p:cTn id="147" dur="1000"/>
                                        <p:tgtEl>
                                          <p:spTgt spid="99"/>
                                        </p:tgtEl>
                                      </p:cBhvr>
                                    </p:animEffect>
                                    <p:anim calcmode="lin" valueType="num">
                                      <p:cBhvr>
                                        <p:cTn id="148" dur="1000" fill="hold"/>
                                        <p:tgtEl>
                                          <p:spTgt spid="99"/>
                                        </p:tgtEl>
                                        <p:attrNameLst>
                                          <p:attrName>ppt_x</p:attrName>
                                        </p:attrNameLst>
                                      </p:cBhvr>
                                      <p:tavLst>
                                        <p:tav tm="0">
                                          <p:val>
                                            <p:strVal val="#ppt_x"/>
                                          </p:val>
                                        </p:tav>
                                        <p:tav tm="100000">
                                          <p:val>
                                            <p:strVal val="#ppt_x"/>
                                          </p:val>
                                        </p:tav>
                                      </p:tavLst>
                                    </p:anim>
                                    <p:anim calcmode="lin" valueType="num">
                                      <p:cBhvr>
                                        <p:cTn id="149" dur="900" decel="100000" fill="hold"/>
                                        <p:tgtEl>
                                          <p:spTgt spid="99"/>
                                        </p:tgtEl>
                                        <p:attrNameLst>
                                          <p:attrName>ppt_y</p:attrName>
                                        </p:attrNameLst>
                                      </p:cBhvr>
                                      <p:tavLst>
                                        <p:tav tm="0">
                                          <p:val>
                                            <p:strVal val="#ppt_y+1"/>
                                          </p:val>
                                        </p:tav>
                                        <p:tav tm="100000">
                                          <p:val>
                                            <p:strVal val="#ppt_y-.03"/>
                                          </p:val>
                                        </p:tav>
                                      </p:tavLst>
                                    </p:anim>
                                    <p:anim calcmode="lin" valueType="num">
                                      <p:cBhvr>
                                        <p:cTn id="150" dur="100" accel="100000" fill="hold">
                                          <p:stCondLst>
                                            <p:cond delay="900"/>
                                          </p:stCondLst>
                                        </p:cTn>
                                        <p:tgtEl>
                                          <p:spTgt spid="99"/>
                                        </p:tgtEl>
                                        <p:attrNameLst>
                                          <p:attrName>ppt_y</p:attrName>
                                        </p:attrNameLst>
                                      </p:cBhvr>
                                      <p:tavLst>
                                        <p:tav tm="0">
                                          <p:val>
                                            <p:strVal val="#ppt_y-.03"/>
                                          </p:val>
                                        </p:tav>
                                        <p:tav tm="100000">
                                          <p:val>
                                            <p:strVal val="#ppt_y"/>
                                          </p:val>
                                        </p:tav>
                                      </p:tavLst>
                                    </p:anim>
                                  </p:childTnLst>
                                </p:cTn>
                              </p:par>
                              <p:par>
                                <p:cTn id="151" presetID="37" presetClass="entr" presetSubtype="0" fill="hold" grpId="0" nodeType="withEffect">
                                  <p:stCondLst>
                                    <p:cond delay="2500"/>
                                  </p:stCondLst>
                                  <p:childTnLst>
                                    <p:set>
                                      <p:cBhvr>
                                        <p:cTn id="152" dur="1" fill="hold">
                                          <p:stCondLst>
                                            <p:cond delay="0"/>
                                          </p:stCondLst>
                                        </p:cTn>
                                        <p:tgtEl>
                                          <p:spTgt spid="115"/>
                                        </p:tgtEl>
                                        <p:attrNameLst>
                                          <p:attrName>style.visibility</p:attrName>
                                        </p:attrNameLst>
                                      </p:cBhvr>
                                      <p:to>
                                        <p:strVal val="visible"/>
                                      </p:to>
                                    </p:set>
                                    <p:animEffect transition="in" filter="fade">
                                      <p:cBhvr>
                                        <p:cTn id="153" dur="1000"/>
                                        <p:tgtEl>
                                          <p:spTgt spid="115"/>
                                        </p:tgtEl>
                                      </p:cBhvr>
                                    </p:animEffect>
                                    <p:anim calcmode="lin" valueType="num">
                                      <p:cBhvr>
                                        <p:cTn id="154" dur="1000" fill="hold"/>
                                        <p:tgtEl>
                                          <p:spTgt spid="115"/>
                                        </p:tgtEl>
                                        <p:attrNameLst>
                                          <p:attrName>ppt_x</p:attrName>
                                        </p:attrNameLst>
                                      </p:cBhvr>
                                      <p:tavLst>
                                        <p:tav tm="0">
                                          <p:val>
                                            <p:strVal val="#ppt_x"/>
                                          </p:val>
                                        </p:tav>
                                        <p:tav tm="100000">
                                          <p:val>
                                            <p:strVal val="#ppt_x"/>
                                          </p:val>
                                        </p:tav>
                                      </p:tavLst>
                                    </p:anim>
                                    <p:anim calcmode="lin" valueType="num">
                                      <p:cBhvr>
                                        <p:cTn id="155" dur="900" decel="100000" fill="hold"/>
                                        <p:tgtEl>
                                          <p:spTgt spid="115"/>
                                        </p:tgtEl>
                                        <p:attrNameLst>
                                          <p:attrName>ppt_y</p:attrName>
                                        </p:attrNameLst>
                                      </p:cBhvr>
                                      <p:tavLst>
                                        <p:tav tm="0">
                                          <p:val>
                                            <p:strVal val="#ppt_y+1"/>
                                          </p:val>
                                        </p:tav>
                                        <p:tav tm="100000">
                                          <p:val>
                                            <p:strVal val="#ppt_y-.03"/>
                                          </p:val>
                                        </p:tav>
                                      </p:tavLst>
                                    </p:anim>
                                    <p:anim calcmode="lin" valueType="num">
                                      <p:cBhvr>
                                        <p:cTn id="156" dur="100" accel="100000" fill="hold">
                                          <p:stCondLst>
                                            <p:cond delay="900"/>
                                          </p:stCondLst>
                                        </p:cTn>
                                        <p:tgtEl>
                                          <p:spTgt spid="115"/>
                                        </p:tgtEl>
                                        <p:attrNameLst>
                                          <p:attrName>ppt_y</p:attrName>
                                        </p:attrNameLst>
                                      </p:cBhvr>
                                      <p:tavLst>
                                        <p:tav tm="0">
                                          <p:val>
                                            <p:strVal val="#ppt_y-.03"/>
                                          </p:val>
                                        </p:tav>
                                        <p:tav tm="100000">
                                          <p:val>
                                            <p:strVal val="#ppt_y"/>
                                          </p:val>
                                        </p:tav>
                                      </p:tavLst>
                                    </p:anim>
                                  </p:childTnLst>
                                </p:cTn>
                              </p:par>
                              <p:par>
                                <p:cTn id="157" presetID="37" presetClass="entr" presetSubtype="0" fill="hold" grpId="0" nodeType="withEffect">
                                  <p:stCondLst>
                                    <p:cond delay="2500"/>
                                  </p:stCondLst>
                                  <p:childTnLst>
                                    <p:set>
                                      <p:cBhvr>
                                        <p:cTn id="158" dur="1" fill="hold">
                                          <p:stCondLst>
                                            <p:cond delay="0"/>
                                          </p:stCondLst>
                                        </p:cTn>
                                        <p:tgtEl>
                                          <p:spTgt spid="146"/>
                                        </p:tgtEl>
                                        <p:attrNameLst>
                                          <p:attrName>style.visibility</p:attrName>
                                        </p:attrNameLst>
                                      </p:cBhvr>
                                      <p:to>
                                        <p:strVal val="visible"/>
                                      </p:to>
                                    </p:set>
                                    <p:animEffect transition="in" filter="fade">
                                      <p:cBhvr>
                                        <p:cTn id="159" dur="1000"/>
                                        <p:tgtEl>
                                          <p:spTgt spid="146"/>
                                        </p:tgtEl>
                                      </p:cBhvr>
                                    </p:animEffect>
                                    <p:anim calcmode="lin" valueType="num">
                                      <p:cBhvr>
                                        <p:cTn id="160" dur="1000" fill="hold"/>
                                        <p:tgtEl>
                                          <p:spTgt spid="146"/>
                                        </p:tgtEl>
                                        <p:attrNameLst>
                                          <p:attrName>ppt_x</p:attrName>
                                        </p:attrNameLst>
                                      </p:cBhvr>
                                      <p:tavLst>
                                        <p:tav tm="0">
                                          <p:val>
                                            <p:strVal val="#ppt_x"/>
                                          </p:val>
                                        </p:tav>
                                        <p:tav tm="100000">
                                          <p:val>
                                            <p:strVal val="#ppt_x"/>
                                          </p:val>
                                        </p:tav>
                                      </p:tavLst>
                                    </p:anim>
                                    <p:anim calcmode="lin" valueType="num">
                                      <p:cBhvr>
                                        <p:cTn id="161" dur="900" decel="100000" fill="hold"/>
                                        <p:tgtEl>
                                          <p:spTgt spid="146"/>
                                        </p:tgtEl>
                                        <p:attrNameLst>
                                          <p:attrName>ppt_y</p:attrName>
                                        </p:attrNameLst>
                                      </p:cBhvr>
                                      <p:tavLst>
                                        <p:tav tm="0">
                                          <p:val>
                                            <p:strVal val="#ppt_y+1"/>
                                          </p:val>
                                        </p:tav>
                                        <p:tav tm="100000">
                                          <p:val>
                                            <p:strVal val="#ppt_y-.03"/>
                                          </p:val>
                                        </p:tav>
                                      </p:tavLst>
                                    </p:anim>
                                    <p:anim calcmode="lin" valueType="num">
                                      <p:cBhvr>
                                        <p:cTn id="162" dur="100" accel="100000" fill="hold">
                                          <p:stCondLst>
                                            <p:cond delay="900"/>
                                          </p:stCondLst>
                                        </p:cTn>
                                        <p:tgtEl>
                                          <p:spTgt spid="146"/>
                                        </p:tgtEl>
                                        <p:attrNameLst>
                                          <p:attrName>ppt_y</p:attrName>
                                        </p:attrNameLst>
                                      </p:cBhvr>
                                      <p:tavLst>
                                        <p:tav tm="0">
                                          <p:val>
                                            <p:strVal val="#ppt_y-.03"/>
                                          </p:val>
                                        </p:tav>
                                        <p:tav tm="100000">
                                          <p:val>
                                            <p:strVal val="#ppt_y"/>
                                          </p:val>
                                        </p:tav>
                                      </p:tavLst>
                                    </p:anim>
                                  </p:childTnLst>
                                </p:cTn>
                              </p:par>
                              <p:par>
                                <p:cTn id="163" presetID="37" presetClass="entr" presetSubtype="0" fill="hold" grpId="0" nodeType="withEffect">
                                  <p:stCondLst>
                                    <p:cond delay="2500"/>
                                  </p:stCondLst>
                                  <p:childTnLst>
                                    <p:set>
                                      <p:cBhvr>
                                        <p:cTn id="164" dur="1" fill="hold">
                                          <p:stCondLst>
                                            <p:cond delay="0"/>
                                          </p:stCondLst>
                                        </p:cTn>
                                        <p:tgtEl>
                                          <p:spTgt spid="147"/>
                                        </p:tgtEl>
                                        <p:attrNameLst>
                                          <p:attrName>style.visibility</p:attrName>
                                        </p:attrNameLst>
                                      </p:cBhvr>
                                      <p:to>
                                        <p:strVal val="visible"/>
                                      </p:to>
                                    </p:set>
                                    <p:animEffect transition="in" filter="fade">
                                      <p:cBhvr>
                                        <p:cTn id="165" dur="1000"/>
                                        <p:tgtEl>
                                          <p:spTgt spid="147"/>
                                        </p:tgtEl>
                                      </p:cBhvr>
                                    </p:animEffect>
                                    <p:anim calcmode="lin" valueType="num">
                                      <p:cBhvr>
                                        <p:cTn id="166" dur="1000" fill="hold"/>
                                        <p:tgtEl>
                                          <p:spTgt spid="147"/>
                                        </p:tgtEl>
                                        <p:attrNameLst>
                                          <p:attrName>ppt_x</p:attrName>
                                        </p:attrNameLst>
                                      </p:cBhvr>
                                      <p:tavLst>
                                        <p:tav tm="0">
                                          <p:val>
                                            <p:strVal val="#ppt_x"/>
                                          </p:val>
                                        </p:tav>
                                        <p:tav tm="100000">
                                          <p:val>
                                            <p:strVal val="#ppt_x"/>
                                          </p:val>
                                        </p:tav>
                                      </p:tavLst>
                                    </p:anim>
                                    <p:anim calcmode="lin" valueType="num">
                                      <p:cBhvr>
                                        <p:cTn id="167" dur="900" decel="100000" fill="hold"/>
                                        <p:tgtEl>
                                          <p:spTgt spid="147"/>
                                        </p:tgtEl>
                                        <p:attrNameLst>
                                          <p:attrName>ppt_y</p:attrName>
                                        </p:attrNameLst>
                                      </p:cBhvr>
                                      <p:tavLst>
                                        <p:tav tm="0">
                                          <p:val>
                                            <p:strVal val="#ppt_y+1"/>
                                          </p:val>
                                        </p:tav>
                                        <p:tav tm="100000">
                                          <p:val>
                                            <p:strVal val="#ppt_y-.03"/>
                                          </p:val>
                                        </p:tav>
                                      </p:tavLst>
                                    </p:anim>
                                    <p:anim calcmode="lin" valueType="num">
                                      <p:cBhvr>
                                        <p:cTn id="168" dur="100" accel="100000" fill="hold">
                                          <p:stCondLst>
                                            <p:cond delay="900"/>
                                          </p:stCondLst>
                                        </p:cTn>
                                        <p:tgtEl>
                                          <p:spTgt spid="147"/>
                                        </p:tgtEl>
                                        <p:attrNameLst>
                                          <p:attrName>ppt_y</p:attrName>
                                        </p:attrNameLst>
                                      </p:cBhvr>
                                      <p:tavLst>
                                        <p:tav tm="0">
                                          <p:val>
                                            <p:strVal val="#ppt_y-.03"/>
                                          </p:val>
                                        </p:tav>
                                        <p:tav tm="100000">
                                          <p:val>
                                            <p:strVal val="#ppt_y"/>
                                          </p:val>
                                        </p:tav>
                                      </p:tavLst>
                                    </p:anim>
                                  </p:childTnLst>
                                </p:cTn>
                              </p:par>
                              <p:par>
                                <p:cTn id="169" presetID="37" presetClass="entr" presetSubtype="0" fill="hold" nodeType="withEffect">
                                  <p:stCondLst>
                                    <p:cond delay="2700"/>
                                  </p:stCondLst>
                                  <p:childTnLst>
                                    <p:set>
                                      <p:cBhvr>
                                        <p:cTn id="170" dur="1" fill="hold">
                                          <p:stCondLst>
                                            <p:cond delay="0"/>
                                          </p:stCondLst>
                                        </p:cTn>
                                        <p:tgtEl>
                                          <p:spTgt spid="72"/>
                                        </p:tgtEl>
                                        <p:attrNameLst>
                                          <p:attrName>style.visibility</p:attrName>
                                        </p:attrNameLst>
                                      </p:cBhvr>
                                      <p:to>
                                        <p:strVal val="visible"/>
                                      </p:to>
                                    </p:set>
                                    <p:animEffect transition="in" filter="fade">
                                      <p:cBhvr>
                                        <p:cTn id="171" dur="1000"/>
                                        <p:tgtEl>
                                          <p:spTgt spid="72"/>
                                        </p:tgtEl>
                                      </p:cBhvr>
                                    </p:animEffect>
                                    <p:anim calcmode="lin" valueType="num">
                                      <p:cBhvr>
                                        <p:cTn id="172" dur="1000" fill="hold"/>
                                        <p:tgtEl>
                                          <p:spTgt spid="72"/>
                                        </p:tgtEl>
                                        <p:attrNameLst>
                                          <p:attrName>ppt_x</p:attrName>
                                        </p:attrNameLst>
                                      </p:cBhvr>
                                      <p:tavLst>
                                        <p:tav tm="0">
                                          <p:val>
                                            <p:strVal val="#ppt_x"/>
                                          </p:val>
                                        </p:tav>
                                        <p:tav tm="100000">
                                          <p:val>
                                            <p:strVal val="#ppt_x"/>
                                          </p:val>
                                        </p:tav>
                                      </p:tavLst>
                                    </p:anim>
                                    <p:anim calcmode="lin" valueType="num">
                                      <p:cBhvr>
                                        <p:cTn id="173" dur="900" decel="100000" fill="hold"/>
                                        <p:tgtEl>
                                          <p:spTgt spid="72"/>
                                        </p:tgtEl>
                                        <p:attrNameLst>
                                          <p:attrName>ppt_y</p:attrName>
                                        </p:attrNameLst>
                                      </p:cBhvr>
                                      <p:tavLst>
                                        <p:tav tm="0">
                                          <p:val>
                                            <p:strVal val="#ppt_y+1"/>
                                          </p:val>
                                        </p:tav>
                                        <p:tav tm="100000">
                                          <p:val>
                                            <p:strVal val="#ppt_y-.03"/>
                                          </p:val>
                                        </p:tav>
                                      </p:tavLst>
                                    </p:anim>
                                    <p:anim calcmode="lin" valueType="num">
                                      <p:cBhvr>
                                        <p:cTn id="174"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par>
                                <p:cTn id="175" presetID="37" presetClass="entr" presetSubtype="0" fill="hold" grpId="0" nodeType="withEffect">
                                  <p:stCondLst>
                                    <p:cond delay="2700"/>
                                  </p:stCondLst>
                                  <p:childTnLst>
                                    <p:set>
                                      <p:cBhvr>
                                        <p:cTn id="176" dur="1" fill="hold">
                                          <p:stCondLst>
                                            <p:cond delay="0"/>
                                          </p:stCondLst>
                                        </p:cTn>
                                        <p:tgtEl>
                                          <p:spTgt spid="63"/>
                                        </p:tgtEl>
                                        <p:attrNameLst>
                                          <p:attrName>style.visibility</p:attrName>
                                        </p:attrNameLst>
                                      </p:cBhvr>
                                      <p:to>
                                        <p:strVal val="visible"/>
                                      </p:to>
                                    </p:set>
                                    <p:animEffect transition="in" filter="fade">
                                      <p:cBhvr>
                                        <p:cTn id="177" dur="1000"/>
                                        <p:tgtEl>
                                          <p:spTgt spid="63"/>
                                        </p:tgtEl>
                                      </p:cBhvr>
                                    </p:animEffect>
                                    <p:anim calcmode="lin" valueType="num">
                                      <p:cBhvr>
                                        <p:cTn id="178" dur="1000" fill="hold"/>
                                        <p:tgtEl>
                                          <p:spTgt spid="63"/>
                                        </p:tgtEl>
                                        <p:attrNameLst>
                                          <p:attrName>ppt_x</p:attrName>
                                        </p:attrNameLst>
                                      </p:cBhvr>
                                      <p:tavLst>
                                        <p:tav tm="0">
                                          <p:val>
                                            <p:strVal val="#ppt_x"/>
                                          </p:val>
                                        </p:tav>
                                        <p:tav tm="100000">
                                          <p:val>
                                            <p:strVal val="#ppt_x"/>
                                          </p:val>
                                        </p:tav>
                                      </p:tavLst>
                                    </p:anim>
                                    <p:anim calcmode="lin" valueType="num">
                                      <p:cBhvr>
                                        <p:cTn id="179" dur="900" decel="100000" fill="hold"/>
                                        <p:tgtEl>
                                          <p:spTgt spid="63"/>
                                        </p:tgtEl>
                                        <p:attrNameLst>
                                          <p:attrName>ppt_y</p:attrName>
                                        </p:attrNameLst>
                                      </p:cBhvr>
                                      <p:tavLst>
                                        <p:tav tm="0">
                                          <p:val>
                                            <p:strVal val="#ppt_y+1"/>
                                          </p:val>
                                        </p:tav>
                                        <p:tav tm="100000">
                                          <p:val>
                                            <p:strVal val="#ppt_y-.03"/>
                                          </p:val>
                                        </p:tav>
                                      </p:tavLst>
                                    </p:anim>
                                    <p:anim calcmode="lin" valueType="num">
                                      <p:cBhvr>
                                        <p:cTn id="180"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par>
                                <p:cTn id="181" presetID="37" presetClass="entr" presetSubtype="0" fill="hold" nodeType="withEffect">
                                  <p:stCondLst>
                                    <p:cond delay="2700"/>
                                  </p:stCondLst>
                                  <p:childTnLst>
                                    <p:set>
                                      <p:cBhvr>
                                        <p:cTn id="182" dur="1" fill="hold">
                                          <p:stCondLst>
                                            <p:cond delay="0"/>
                                          </p:stCondLst>
                                        </p:cTn>
                                        <p:tgtEl>
                                          <p:spTgt spid="138"/>
                                        </p:tgtEl>
                                        <p:attrNameLst>
                                          <p:attrName>style.visibility</p:attrName>
                                        </p:attrNameLst>
                                      </p:cBhvr>
                                      <p:to>
                                        <p:strVal val="visible"/>
                                      </p:to>
                                    </p:set>
                                    <p:animEffect transition="in" filter="fade">
                                      <p:cBhvr>
                                        <p:cTn id="183" dur="1000"/>
                                        <p:tgtEl>
                                          <p:spTgt spid="138"/>
                                        </p:tgtEl>
                                      </p:cBhvr>
                                    </p:animEffect>
                                    <p:anim calcmode="lin" valueType="num">
                                      <p:cBhvr>
                                        <p:cTn id="184" dur="1000" fill="hold"/>
                                        <p:tgtEl>
                                          <p:spTgt spid="138"/>
                                        </p:tgtEl>
                                        <p:attrNameLst>
                                          <p:attrName>ppt_x</p:attrName>
                                        </p:attrNameLst>
                                      </p:cBhvr>
                                      <p:tavLst>
                                        <p:tav tm="0">
                                          <p:val>
                                            <p:strVal val="#ppt_x"/>
                                          </p:val>
                                        </p:tav>
                                        <p:tav tm="100000">
                                          <p:val>
                                            <p:strVal val="#ppt_x"/>
                                          </p:val>
                                        </p:tav>
                                      </p:tavLst>
                                    </p:anim>
                                    <p:anim calcmode="lin" valueType="num">
                                      <p:cBhvr>
                                        <p:cTn id="185" dur="900" decel="100000" fill="hold"/>
                                        <p:tgtEl>
                                          <p:spTgt spid="138"/>
                                        </p:tgtEl>
                                        <p:attrNameLst>
                                          <p:attrName>ppt_y</p:attrName>
                                        </p:attrNameLst>
                                      </p:cBhvr>
                                      <p:tavLst>
                                        <p:tav tm="0">
                                          <p:val>
                                            <p:strVal val="#ppt_y+1"/>
                                          </p:val>
                                        </p:tav>
                                        <p:tav tm="100000">
                                          <p:val>
                                            <p:strVal val="#ppt_y-.03"/>
                                          </p:val>
                                        </p:tav>
                                      </p:tavLst>
                                    </p:anim>
                                    <p:anim calcmode="lin" valueType="num">
                                      <p:cBhvr>
                                        <p:cTn id="186" dur="100" accel="100000" fill="hold">
                                          <p:stCondLst>
                                            <p:cond delay="900"/>
                                          </p:stCondLst>
                                        </p:cTn>
                                        <p:tgtEl>
                                          <p:spTgt spid="138"/>
                                        </p:tgtEl>
                                        <p:attrNameLst>
                                          <p:attrName>ppt_y</p:attrName>
                                        </p:attrNameLst>
                                      </p:cBhvr>
                                      <p:tavLst>
                                        <p:tav tm="0">
                                          <p:val>
                                            <p:strVal val="#ppt_y-.03"/>
                                          </p:val>
                                        </p:tav>
                                        <p:tav tm="100000">
                                          <p:val>
                                            <p:strVal val="#ppt_y"/>
                                          </p:val>
                                        </p:tav>
                                      </p:tavLst>
                                    </p:anim>
                                  </p:childTnLst>
                                </p:cTn>
                              </p:par>
                              <p:par>
                                <p:cTn id="187" presetID="37" presetClass="entr" presetSubtype="0" fill="hold" grpId="0" nodeType="withEffect">
                                  <p:stCondLst>
                                    <p:cond delay="2700"/>
                                  </p:stCondLst>
                                  <p:childTnLst>
                                    <p:set>
                                      <p:cBhvr>
                                        <p:cTn id="188" dur="1" fill="hold">
                                          <p:stCondLst>
                                            <p:cond delay="0"/>
                                          </p:stCondLst>
                                        </p:cTn>
                                        <p:tgtEl>
                                          <p:spTgt spid="112"/>
                                        </p:tgtEl>
                                        <p:attrNameLst>
                                          <p:attrName>style.visibility</p:attrName>
                                        </p:attrNameLst>
                                      </p:cBhvr>
                                      <p:to>
                                        <p:strVal val="visible"/>
                                      </p:to>
                                    </p:set>
                                    <p:animEffect transition="in" filter="fade">
                                      <p:cBhvr>
                                        <p:cTn id="189" dur="1000"/>
                                        <p:tgtEl>
                                          <p:spTgt spid="112"/>
                                        </p:tgtEl>
                                      </p:cBhvr>
                                    </p:animEffect>
                                    <p:anim calcmode="lin" valueType="num">
                                      <p:cBhvr>
                                        <p:cTn id="190" dur="1000" fill="hold"/>
                                        <p:tgtEl>
                                          <p:spTgt spid="112"/>
                                        </p:tgtEl>
                                        <p:attrNameLst>
                                          <p:attrName>ppt_x</p:attrName>
                                        </p:attrNameLst>
                                      </p:cBhvr>
                                      <p:tavLst>
                                        <p:tav tm="0">
                                          <p:val>
                                            <p:strVal val="#ppt_x"/>
                                          </p:val>
                                        </p:tav>
                                        <p:tav tm="100000">
                                          <p:val>
                                            <p:strVal val="#ppt_x"/>
                                          </p:val>
                                        </p:tav>
                                      </p:tavLst>
                                    </p:anim>
                                    <p:anim calcmode="lin" valueType="num">
                                      <p:cBhvr>
                                        <p:cTn id="191" dur="900" decel="100000" fill="hold"/>
                                        <p:tgtEl>
                                          <p:spTgt spid="112"/>
                                        </p:tgtEl>
                                        <p:attrNameLst>
                                          <p:attrName>ppt_y</p:attrName>
                                        </p:attrNameLst>
                                      </p:cBhvr>
                                      <p:tavLst>
                                        <p:tav tm="0">
                                          <p:val>
                                            <p:strVal val="#ppt_y+1"/>
                                          </p:val>
                                        </p:tav>
                                        <p:tav tm="100000">
                                          <p:val>
                                            <p:strVal val="#ppt_y-.03"/>
                                          </p:val>
                                        </p:tav>
                                      </p:tavLst>
                                    </p:anim>
                                    <p:anim calcmode="lin" valueType="num">
                                      <p:cBhvr>
                                        <p:cTn id="192" dur="100" accel="100000" fill="hold">
                                          <p:stCondLst>
                                            <p:cond delay="900"/>
                                          </p:stCondLst>
                                        </p:cTn>
                                        <p:tgtEl>
                                          <p:spTgt spid="112"/>
                                        </p:tgtEl>
                                        <p:attrNameLst>
                                          <p:attrName>ppt_y</p:attrName>
                                        </p:attrNameLst>
                                      </p:cBhvr>
                                      <p:tavLst>
                                        <p:tav tm="0">
                                          <p:val>
                                            <p:strVal val="#ppt_y-.03"/>
                                          </p:val>
                                        </p:tav>
                                        <p:tav tm="100000">
                                          <p:val>
                                            <p:strVal val="#ppt_y"/>
                                          </p:val>
                                        </p:tav>
                                      </p:tavLst>
                                    </p:anim>
                                  </p:childTnLst>
                                </p:cTn>
                              </p:par>
                              <p:par>
                                <p:cTn id="193" presetID="37" presetClass="entr" presetSubtype="0" fill="hold" grpId="0" nodeType="withEffect">
                                  <p:stCondLst>
                                    <p:cond delay="2700"/>
                                  </p:stCondLst>
                                  <p:childTnLst>
                                    <p:set>
                                      <p:cBhvr>
                                        <p:cTn id="194" dur="1" fill="hold">
                                          <p:stCondLst>
                                            <p:cond delay="0"/>
                                          </p:stCondLst>
                                        </p:cTn>
                                        <p:tgtEl>
                                          <p:spTgt spid="32"/>
                                        </p:tgtEl>
                                        <p:attrNameLst>
                                          <p:attrName>style.visibility</p:attrName>
                                        </p:attrNameLst>
                                      </p:cBhvr>
                                      <p:to>
                                        <p:strVal val="visible"/>
                                      </p:to>
                                    </p:set>
                                    <p:animEffect transition="in" filter="fade">
                                      <p:cBhvr>
                                        <p:cTn id="195" dur="1000"/>
                                        <p:tgtEl>
                                          <p:spTgt spid="32"/>
                                        </p:tgtEl>
                                      </p:cBhvr>
                                    </p:animEffect>
                                    <p:anim calcmode="lin" valueType="num">
                                      <p:cBhvr>
                                        <p:cTn id="196" dur="1000" fill="hold"/>
                                        <p:tgtEl>
                                          <p:spTgt spid="32"/>
                                        </p:tgtEl>
                                        <p:attrNameLst>
                                          <p:attrName>ppt_x</p:attrName>
                                        </p:attrNameLst>
                                      </p:cBhvr>
                                      <p:tavLst>
                                        <p:tav tm="0">
                                          <p:val>
                                            <p:strVal val="#ppt_x"/>
                                          </p:val>
                                        </p:tav>
                                        <p:tav tm="100000">
                                          <p:val>
                                            <p:strVal val="#ppt_x"/>
                                          </p:val>
                                        </p:tav>
                                      </p:tavLst>
                                    </p:anim>
                                    <p:anim calcmode="lin" valueType="num">
                                      <p:cBhvr>
                                        <p:cTn id="197" dur="900" decel="100000" fill="hold"/>
                                        <p:tgtEl>
                                          <p:spTgt spid="32"/>
                                        </p:tgtEl>
                                        <p:attrNameLst>
                                          <p:attrName>ppt_y</p:attrName>
                                        </p:attrNameLst>
                                      </p:cBhvr>
                                      <p:tavLst>
                                        <p:tav tm="0">
                                          <p:val>
                                            <p:strVal val="#ppt_y+1"/>
                                          </p:val>
                                        </p:tav>
                                        <p:tav tm="100000">
                                          <p:val>
                                            <p:strVal val="#ppt_y-.03"/>
                                          </p:val>
                                        </p:tav>
                                      </p:tavLst>
                                    </p:anim>
                                    <p:anim calcmode="lin" valueType="num">
                                      <p:cBhvr>
                                        <p:cTn id="198"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par>
                                <p:cTn id="199" presetID="37" presetClass="entr" presetSubtype="0" fill="hold" grpId="0" nodeType="withEffect">
                                  <p:stCondLst>
                                    <p:cond delay="2700"/>
                                  </p:stCondLst>
                                  <p:childTnLst>
                                    <p:set>
                                      <p:cBhvr>
                                        <p:cTn id="200" dur="1" fill="hold">
                                          <p:stCondLst>
                                            <p:cond delay="0"/>
                                          </p:stCondLst>
                                        </p:cTn>
                                        <p:tgtEl>
                                          <p:spTgt spid="134"/>
                                        </p:tgtEl>
                                        <p:attrNameLst>
                                          <p:attrName>style.visibility</p:attrName>
                                        </p:attrNameLst>
                                      </p:cBhvr>
                                      <p:to>
                                        <p:strVal val="visible"/>
                                      </p:to>
                                    </p:set>
                                    <p:animEffect transition="in" filter="fade">
                                      <p:cBhvr>
                                        <p:cTn id="201" dur="1000"/>
                                        <p:tgtEl>
                                          <p:spTgt spid="134"/>
                                        </p:tgtEl>
                                      </p:cBhvr>
                                    </p:animEffect>
                                    <p:anim calcmode="lin" valueType="num">
                                      <p:cBhvr>
                                        <p:cTn id="202" dur="1000" fill="hold"/>
                                        <p:tgtEl>
                                          <p:spTgt spid="134"/>
                                        </p:tgtEl>
                                        <p:attrNameLst>
                                          <p:attrName>ppt_x</p:attrName>
                                        </p:attrNameLst>
                                      </p:cBhvr>
                                      <p:tavLst>
                                        <p:tav tm="0">
                                          <p:val>
                                            <p:strVal val="#ppt_x"/>
                                          </p:val>
                                        </p:tav>
                                        <p:tav tm="100000">
                                          <p:val>
                                            <p:strVal val="#ppt_x"/>
                                          </p:val>
                                        </p:tav>
                                      </p:tavLst>
                                    </p:anim>
                                    <p:anim calcmode="lin" valueType="num">
                                      <p:cBhvr>
                                        <p:cTn id="203" dur="900" decel="100000" fill="hold"/>
                                        <p:tgtEl>
                                          <p:spTgt spid="134"/>
                                        </p:tgtEl>
                                        <p:attrNameLst>
                                          <p:attrName>ppt_y</p:attrName>
                                        </p:attrNameLst>
                                      </p:cBhvr>
                                      <p:tavLst>
                                        <p:tav tm="0">
                                          <p:val>
                                            <p:strVal val="#ppt_y+1"/>
                                          </p:val>
                                        </p:tav>
                                        <p:tav tm="100000">
                                          <p:val>
                                            <p:strVal val="#ppt_y-.03"/>
                                          </p:val>
                                        </p:tav>
                                      </p:tavLst>
                                    </p:anim>
                                    <p:anim calcmode="lin" valueType="num">
                                      <p:cBhvr>
                                        <p:cTn id="204" dur="100" accel="100000" fill="hold">
                                          <p:stCondLst>
                                            <p:cond delay="900"/>
                                          </p:stCondLst>
                                        </p:cTn>
                                        <p:tgtEl>
                                          <p:spTgt spid="134"/>
                                        </p:tgtEl>
                                        <p:attrNameLst>
                                          <p:attrName>ppt_y</p:attrName>
                                        </p:attrNameLst>
                                      </p:cBhvr>
                                      <p:tavLst>
                                        <p:tav tm="0">
                                          <p:val>
                                            <p:strVal val="#ppt_y-.03"/>
                                          </p:val>
                                        </p:tav>
                                        <p:tav tm="100000">
                                          <p:val>
                                            <p:strVal val="#ppt_y"/>
                                          </p:val>
                                        </p:tav>
                                      </p:tavLst>
                                    </p:anim>
                                  </p:childTnLst>
                                </p:cTn>
                              </p:par>
                              <p:par>
                                <p:cTn id="205" presetID="10" presetClass="entr" presetSubtype="0" fill="hold" grpId="0" nodeType="withEffect">
                                  <p:stCondLst>
                                    <p:cond delay="3300"/>
                                  </p:stCondLst>
                                  <p:childTnLst>
                                    <p:set>
                                      <p:cBhvr>
                                        <p:cTn id="206" dur="1" fill="hold">
                                          <p:stCondLst>
                                            <p:cond delay="0"/>
                                          </p:stCondLst>
                                        </p:cTn>
                                        <p:tgtEl>
                                          <p:spTgt spid="91"/>
                                        </p:tgtEl>
                                        <p:attrNameLst>
                                          <p:attrName>style.visibility</p:attrName>
                                        </p:attrNameLst>
                                      </p:cBhvr>
                                      <p:to>
                                        <p:strVal val="visible"/>
                                      </p:to>
                                    </p:set>
                                    <p:animEffect transition="in" filter="fade">
                                      <p:cBhvr>
                                        <p:cTn id="207" dur="500"/>
                                        <p:tgtEl>
                                          <p:spTgt spid="91"/>
                                        </p:tgtEl>
                                      </p:cBhvr>
                                    </p:animEffect>
                                  </p:childTnLst>
                                </p:cTn>
                              </p:par>
                              <p:par>
                                <p:cTn id="208" presetID="10" presetClass="entr" presetSubtype="0" fill="hold" grpId="0" nodeType="withEffect">
                                  <p:stCondLst>
                                    <p:cond delay="2700"/>
                                  </p:stCondLst>
                                  <p:childTnLst>
                                    <p:set>
                                      <p:cBhvr>
                                        <p:cTn id="209" dur="1" fill="hold">
                                          <p:stCondLst>
                                            <p:cond delay="0"/>
                                          </p:stCondLst>
                                        </p:cTn>
                                        <p:tgtEl>
                                          <p:spTgt spid="95"/>
                                        </p:tgtEl>
                                        <p:attrNameLst>
                                          <p:attrName>style.visibility</p:attrName>
                                        </p:attrNameLst>
                                      </p:cBhvr>
                                      <p:to>
                                        <p:strVal val="visible"/>
                                      </p:to>
                                    </p:set>
                                    <p:animEffect transition="in" filter="fade">
                                      <p:cBhvr>
                                        <p:cTn id="210" dur="500"/>
                                        <p:tgtEl>
                                          <p:spTgt spid="95"/>
                                        </p:tgtEl>
                                      </p:cBhvr>
                                    </p:animEffect>
                                  </p:childTnLst>
                                </p:cTn>
                              </p:par>
                              <p:par>
                                <p:cTn id="211" presetID="10" presetClass="entr" presetSubtype="0" fill="hold" grpId="1" nodeType="withEffect">
                                  <p:stCondLst>
                                    <p:cond delay="2500"/>
                                  </p:stCondLst>
                                  <p:childTnLst>
                                    <p:set>
                                      <p:cBhvr>
                                        <p:cTn id="212" dur="1" fill="hold">
                                          <p:stCondLst>
                                            <p:cond delay="0"/>
                                          </p:stCondLst>
                                        </p:cTn>
                                        <p:tgtEl>
                                          <p:spTgt spid="106"/>
                                        </p:tgtEl>
                                        <p:attrNameLst>
                                          <p:attrName>style.visibility</p:attrName>
                                        </p:attrNameLst>
                                      </p:cBhvr>
                                      <p:to>
                                        <p:strVal val="visible"/>
                                      </p:to>
                                    </p:set>
                                    <p:animEffect transition="in" filter="fade">
                                      <p:cBhvr>
                                        <p:cTn id="213" dur="500"/>
                                        <p:tgtEl>
                                          <p:spTgt spid="106"/>
                                        </p:tgtEl>
                                      </p:cBhvr>
                                    </p:animEffect>
                                  </p:childTnLst>
                                </p:cTn>
                              </p:par>
                              <p:par>
                                <p:cTn id="214" presetID="42" presetClass="path" presetSubtype="0" accel="50000" decel="50000" fill="hold" grpId="0" nodeType="withEffect">
                                  <p:stCondLst>
                                    <p:cond delay="2600"/>
                                  </p:stCondLst>
                                  <p:childTnLst>
                                    <p:animMotion origin="layout" path="M 4.79167E-6 -1.11111E-6 L -0.03243 0.00116 " pathEditMode="relative" rAng="0" ptsTypes="AA">
                                      <p:cBhvr>
                                        <p:cTn id="215" dur="500" fill="hold"/>
                                        <p:tgtEl>
                                          <p:spTgt spid="106"/>
                                        </p:tgtEl>
                                        <p:attrNameLst>
                                          <p:attrName>ppt_x</p:attrName>
                                          <p:attrName>ppt_y</p:attrName>
                                        </p:attrNameLst>
                                      </p:cBhvr>
                                      <p:rCtr x="-1628" y="46"/>
                                    </p:animMotion>
                                  </p:childTnLst>
                                </p:cTn>
                              </p:par>
                              <p:par>
                                <p:cTn id="216" presetID="37" presetClass="entr" presetSubtype="0" fill="hold" grpId="0" nodeType="withEffect">
                                  <p:stCondLst>
                                    <p:cond delay="1400"/>
                                  </p:stCondLst>
                                  <p:childTnLst>
                                    <p:set>
                                      <p:cBhvr>
                                        <p:cTn id="217" dur="1" fill="hold">
                                          <p:stCondLst>
                                            <p:cond delay="0"/>
                                          </p:stCondLst>
                                        </p:cTn>
                                        <p:tgtEl>
                                          <p:spTgt spid="59"/>
                                        </p:tgtEl>
                                        <p:attrNameLst>
                                          <p:attrName>style.visibility</p:attrName>
                                        </p:attrNameLst>
                                      </p:cBhvr>
                                      <p:to>
                                        <p:strVal val="visible"/>
                                      </p:to>
                                    </p:set>
                                    <p:animEffect transition="in" filter="fade">
                                      <p:cBhvr>
                                        <p:cTn id="218" dur="600"/>
                                        <p:tgtEl>
                                          <p:spTgt spid="59"/>
                                        </p:tgtEl>
                                      </p:cBhvr>
                                    </p:animEffect>
                                    <p:anim calcmode="lin" valueType="num">
                                      <p:cBhvr>
                                        <p:cTn id="219" dur="600" fill="hold"/>
                                        <p:tgtEl>
                                          <p:spTgt spid="59"/>
                                        </p:tgtEl>
                                        <p:attrNameLst>
                                          <p:attrName>ppt_x</p:attrName>
                                        </p:attrNameLst>
                                      </p:cBhvr>
                                      <p:tavLst>
                                        <p:tav tm="0">
                                          <p:val>
                                            <p:strVal val="#ppt_x"/>
                                          </p:val>
                                        </p:tav>
                                        <p:tav tm="100000">
                                          <p:val>
                                            <p:strVal val="#ppt_x"/>
                                          </p:val>
                                        </p:tav>
                                      </p:tavLst>
                                    </p:anim>
                                    <p:anim calcmode="lin" valueType="num">
                                      <p:cBhvr>
                                        <p:cTn id="220" dur="540" decel="100000" fill="hold"/>
                                        <p:tgtEl>
                                          <p:spTgt spid="59"/>
                                        </p:tgtEl>
                                        <p:attrNameLst>
                                          <p:attrName>ppt_y</p:attrName>
                                        </p:attrNameLst>
                                      </p:cBhvr>
                                      <p:tavLst>
                                        <p:tav tm="0">
                                          <p:val>
                                            <p:strVal val="#ppt_y+1"/>
                                          </p:val>
                                        </p:tav>
                                        <p:tav tm="100000">
                                          <p:val>
                                            <p:strVal val="#ppt_y-.03"/>
                                          </p:val>
                                        </p:tav>
                                      </p:tavLst>
                                    </p:anim>
                                    <p:anim calcmode="lin" valueType="num">
                                      <p:cBhvr>
                                        <p:cTn id="221" dur="60" accel="100000" fill="hold">
                                          <p:stCondLst>
                                            <p:cond delay="540"/>
                                          </p:stCondLst>
                                        </p:cTn>
                                        <p:tgtEl>
                                          <p:spTgt spid="59"/>
                                        </p:tgtEl>
                                        <p:attrNameLst>
                                          <p:attrName>ppt_y</p:attrName>
                                        </p:attrNameLst>
                                      </p:cBhvr>
                                      <p:tavLst>
                                        <p:tav tm="0">
                                          <p:val>
                                            <p:strVal val="#ppt_y-.03"/>
                                          </p:val>
                                        </p:tav>
                                        <p:tav tm="100000">
                                          <p:val>
                                            <p:strVal val="#ppt_y"/>
                                          </p:val>
                                        </p:tav>
                                      </p:tavLst>
                                    </p:anim>
                                  </p:childTnLst>
                                </p:cTn>
                              </p:par>
                              <p:par>
                                <p:cTn id="222" presetID="37" presetClass="entr" presetSubtype="0" fill="hold" grpId="0" nodeType="withEffect">
                                  <p:stCondLst>
                                    <p:cond delay="1400"/>
                                  </p:stCondLst>
                                  <p:childTnLst>
                                    <p:set>
                                      <p:cBhvr>
                                        <p:cTn id="223" dur="1" fill="hold">
                                          <p:stCondLst>
                                            <p:cond delay="0"/>
                                          </p:stCondLst>
                                        </p:cTn>
                                        <p:tgtEl>
                                          <p:spTgt spid="128"/>
                                        </p:tgtEl>
                                        <p:attrNameLst>
                                          <p:attrName>style.visibility</p:attrName>
                                        </p:attrNameLst>
                                      </p:cBhvr>
                                      <p:to>
                                        <p:strVal val="visible"/>
                                      </p:to>
                                    </p:set>
                                    <p:animEffect transition="in" filter="fade">
                                      <p:cBhvr>
                                        <p:cTn id="224" dur="600"/>
                                        <p:tgtEl>
                                          <p:spTgt spid="128"/>
                                        </p:tgtEl>
                                      </p:cBhvr>
                                    </p:animEffect>
                                    <p:anim calcmode="lin" valueType="num">
                                      <p:cBhvr>
                                        <p:cTn id="225" dur="600" fill="hold"/>
                                        <p:tgtEl>
                                          <p:spTgt spid="128"/>
                                        </p:tgtEl>
                                        <p:attrNameLst>
                                          <p:attrName>ppt_x</p:attrName>
                                        </p:attrNameLst>
                                      </p:cBhvr>
                                      <p:tavLst>
                                        <p:tav tm="0">
                                          <p:val>
                                            <p:strVal val="#ppt_x"/>
                                          </p:val>
                                        </p:tav>
                                        <p:tav tm="100000">
                                          <p:val>
                                            <p:strVal val="#ppt_x"/>
                                          </p:val>
                                        </p:tav>
                                      </p:tavLst>
                                    </p:anim>
                                    <p:anim calcmode="lin" valueType="num">
                                      <p:cBhvr>
                                        <p:cTn id="226" dur="540" decel="100000" fill="hold"/>
                                        <p:tgtEl>
                                          <p:spTgt spid="128"/>
                                        </p:tgtEl>
                                        <p:attrNameLst>
                                          <p:attrName>ppt_y</p:attrName>
                                        </p:attrNameLst>
                                      </p:cBhvr>
                                      <p:tavLst>
                                        <p:tav tm="0">
                                          <p:val>
                                            <p:strVal val="#ppt_y+1"/>
                                          </p:val>
                                        </p:tav>
                                        <p:tav tm="100000">
                                          <p:val>
                                            <p:strVal val="#ppt_y-.03"/>
                                          </p:val>
                                        </p:tav>
                                      </p:tavLst>
                                    </p:anim>
                                    <p:anim calcmode="lin" valueType="num">
                                      <p:cBhvr>
                                        <p:cTn id="227" dur="60" accel="100000" fill="hold">
                                          <p:stCondLst>
                                            <p:cond delay="540"/>
                                          </p:stCondLst>
                                        </p:cTn>
                                        <p:tgtEl>
                                          <p:spTgt spid="128"/>
                                        </p:tgtEl>
                                        <p:attrNameLst>
                                          <p:attrName>ppt_y</p:attrName>
                                        </p:attrNameLst>
                                      </p:cBhvr>
                                      <p:tavLst>
                                        <p:tav tm="0">
                                          <p:val>
                                            <p:strVal val="#ppt_y-.03"/>
                                          </p:val>
                                        </p:tav>
                                        <p:tav tm="100000">
                                          <p:val>
                                            <p:strVal val="#ppt_y"/>
                                          </p:val>
                                        </p:tav>
                                      </p:tavLst>
                                    </p:anim>
                                  </p:childTnLst>
                                </p:cTn>
                              </p:par>
                              <p:par>
                                <p:cTn id="228" presetID="10" presetClass="entr" presetSubtype="0" fill="hold" nodeType="withEffect">
                                  <p:stCondLst>
                                    <p:cond delay="2300"/>
                                  </p:stCondLst>
                                  <p:childTnLst>
                                    <p:set>
                                      <p:cBhvr>
                                        <p:cTn id="229" dur="1" fill="hold">
                                          <p:stCondLst>
                                            <p:cond delay="0"/>
                                          </p:stCondLst>
                                        </p:cTn>
                                        <p:tgtEl>
                                          <p:spTgt spid="131"/>
                                        </p:tgtEl>
                                        <p:attrNameLst>
                                          <p:attrName>style.visibility</p:attrName>
                                        </p:attrNameLst>
                                      </p:cBhvr>
                                      <p:to>
                                        <p:strVal val="visible"/>
                                      </p:to>
                                    </p:set>
                                    <p:animEffect transition="in" filter="fade">
                                      <p:cBhvr>
                                        <p:cTn id="230" dur="500"/>
                                        <p:tgtEl>
                                          <p:spTgt spid="131"/>
                                        </p:tgtEl>
                                      </p:cBhvr>
                                    </p:animEffect>
                                  </p:childTnLst>
                                </p:cTn>
                              </p:par>
                              <p:par>
                                <p:cTn id="231" presetID="10" presetClass="entr" presetSubtype="0" fill="hold" nodeType="withEffect">
                                  <p:stCondLst>
                                    <p:cond delay="2300"/>
                                  </p:stCondLst>
                                  <p:childTnLst>
                                    <p:set>
                                      <p:cBhvr>
                                        <p:cTn id="232" dur="1" fill="hold">
                                          <p:stCondLst>
                                            <p:cond delay="0"/>
                                          </p:stCondLst>
                                        </p:cTn>
                                        <p:tgtEl>
                                          <p:spTgt spid="145"/>
                                        </p:tgtEl>
                                        <p:attrNameLst>
                                          <p:attrName>style.visibility</p:attrName>
                                        </p:attrNameLst>
                                      </p:cBhvr>
                                      <p:to>
                                        <p:strVal val="visible"/>
                                      </p:to>
                                    </p:set>
                                    <p:animEffect transition="in" filter="fade">
                                      <p:cBhvr>
                                        <p:cTn id="233" dur="500"/>
                                        <p:tgtEl>
                                          <p:spTgt spid="145"/>
                                        </p:tgtEl>
                                      </p:cBhvr>
                                    </p:animEffect>
                                  </p:childTnLst>
                                </p:cTn>
                              </p:par>
                              <p:par>
                                <p:cTn id="234" presetID="10" presetClass="entr" presetSubtype="0" fill="hold" nodeType="withEffect">
                                  <p:stCondLst>
                                    <p:cond delay="2300"/>
                                  </p:stCondLst>
                                  <p:childTnLst>
                                    <p:set>
                                      <p:cBhvr>
                                        <p:cTn id="235" dur="1" fill="hold">
                                          <p:stCondLst>
                                            <p:cond delay="0"/>
                                          </p:stCondLst>
                                        </p:cTn>
                                        <p:tgtEl>
                                          <p:spTgt spid="136"/>
                                        </p:tgtEl>
                                        <p:attrNameLst>
                                          <p:attrName>style.visibility</p:attrName>
                                        </p:attrNameLst>
                                      </p:cBhvr>
                                      <p:to>
                                        <p:strVal val="visible"/>
                                      </p:to>
                                    </p:set>
                                    <p:animEffect transition="in" filter="fade">
                                      <p:cBhvr>
                                        <p:cTn id="236" dur="500"/>
                                        <p:tgtEl>
                                          <p:spTgt spid="136"/>
                                        </p:tgtEl>
                                      </p:cBhvr>
                                    </p:animEffect>
                                  </p:childTnLst>
                                </p:cTn>
                              </p:par>
                              <p:par>
                                <p:cTn id="237" presetID="10" presetClass="entr" presetSubtype="0" fill="hold" grpId="0" nodeType="withEffect">
                                  <p:stCondLst>
                                    <p:cond delay="2300"/>
                                  </p:stCondLst>
                                  <p:childTnLst>
                                    <p:set>
                                      <p:cBhvr>
                                        <p:cTn id="238" dur="1" fill="hold">
                                          <p:stCondLst>
                                            <p:cond delay="0"/>
                                          </p:stCondLst>
                                        </p:cTn>
                                        <p:tgtEl>
                                          <p:spTgt spid="64"/>
                                        </p:tgtEl>
                                        <p:attrNameLst>
                                          <p:attrName>style.visibility</p:attrName>
                                        </p:attrNameLst>
                                      </p:cBhvr>
                                      <p:to>
                                        <p:strVal val="visible"/>
                                      </p:to>
                                    </p:set>
                                    <p:animEffect transition="in" filter="fade">
                                      <p:cBhvr>
                                        <p:cTn id="239" dur="500"/>
                                        <p:tgtEl>
                                          <p:spTgt spid="64"/>
                                        </p:tgtEl>
                                      </p:cBhvr>
                                    </p:animEffect>
                                  </p:childTnLst>
                                </p:cTn>
                              </p:par>
                            </p:childTnLst>
                          </p:cTn>
                        </p:par>
                        <p:par>
                          <p:cTn id="240" fill="hold">
                            <p:stCondLst>
                              <p:cond delay="3800"/>
                            </p:stCondLst>
                            <p:childTnLst>
                              <p:par>
                                <p:cTn id="241" presetID="42" presetClass="entr" presetSubtype="0" fill="hold" nodeType="afterEffect">
                                  <p:stCondLst>
                                    <p:cond delay="0"/>
                                  </p:stCondLst>
                                  <p:childTnLst>
                                    <p:set>
                                      <p:cBhvr>
                                        <p:cTn id="242" dur="1" fill="hold">
                                          <p:stCondLst>
                                            <p:cond delay="0"/>
                                          </p:stCondLst>
                                        </p:cTn>
                                        <p:tgtEl>
                                          <p:spTgt spid="80"/>
                                        </p:tgtEl>
                                        <p:attrNameLst>
                                          <p:attrName>style.visibility</p:attrName>
                                        </p:attrNameLst>
                                      </p:cBhvr>
                                      <p:to>
                                        <p:strVal val="visible"/>
                                      </p:to>
                                    </p:set>
                                    <p:animEffect transition="in" filter="fade">
                                      <p:cBhvr>
                                        <p:cTn id="243" dur="1000"/>
                                        <p:tgtEl>
                                          <p:spTgt spid="80"/>
                                        </p:tgtEl>
                                      </p:cBhvr>
                                    </p:animEffect>
                                    <p:anim calcmode="lin" valueType="num">
                                      <p:cBhvr>
                                        <p:cTn id="244" dur="1000" fill="hold"/>
                                        <p:tgtEl>
                                          <p:spTgt spid="80"/>
                                        </p:tgtEl>
                                        <p:attrNameLst>
                                          <p:attrName>ppt_x</p:attrName>
                                        </p:attrNameLst>
                                      </p:cBhvr>
                                      <p:tavLst>
                                        <p:tav tm="0">
                                          <p:val>
                                            <p:strVal val="#ppt_x"/>
                                          </p:val>
                                        </p:tav>
                                        <p:tav tm="100000">
                                          <p:val>
                                            <p:strVal val="#ppt_x"/>
                                          </p:val>
                                        </p:tav>
                                      </p:tavLst>
                                    </p:anim>
                                    <p:anim calcmode="lin" valueType="num">
                                      <p:cBhvr>
                                        <p:cTn id="245"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111" grpId="0" animBg="1"/>
      <p:bldP spid="112" grpId="0" animBg="1"/>
      <p:bldP spid="115" grpId="0" animBg="1"/>
      <p:bldP spid="116" grpId="0" animBg="1"/>
      <p:bldP spid="120" grpId="0" animBg="1"/>
      <p:bldP spid="121" grpId="0" animBg="1"/>
      <p:bldP spid="123" grpId="0" animBg="1"/>
      <p:bldP spid="125" grpId="0" animBg="1"/>
      <p:bldP spid="127" grpId="0" animBg="1"/>
      <p:bldP spid="128" grpId="0" animBg="1"/>
      <p:bldP spid="129" grpId="0" animBg="1"/>
      <p:bldP spid="146" grpId="0"/>
      <p:bldP spid="147" grpId="0"/>
      <p:bldP spid="70" grpId="0" animBg="1"/>
      <p:bldP spid="59" grpId="0" animBg="1"/>
      <p:bldP spid="97" grpId="0" animBg="1"/>
      <p:bldP spid="97" grpId="1" animBg="1"/>
      <p:bldP spid="32" grpId="0"/>
      <p:bldP spid="134" grpId="0"/>
      <p:bldP spid="89" grpId="0"/>
      <p:bldP spid="90" grpId="0"/>
      <p:bldP spid="91" grpId="0"/>
      <p:bldP spid="92" grpId="0"/>
      <p:bldP spid="95" grpId="0"/>
      <p:bldP spid="98" grpId="0"/>
      <p:bldP spid="99" grpId="0"/>
      <p:bldP spid="85" grpId="0" animBg="1"/>
      <p:bldP spid="106" grpId="0" animBg="1"/>
      <p:bldP spid="106" grpId="1" animBg="1"/>
      <p:bldP spid="10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3" name="Rectangle 32"/>
          <p:cNvSpPr/>
          <p:nvPr/>
        </p:nvSpPr>
        <p:spPr>
          <a:xfrm>
            <a:off x="1880315" y="1859340"/>
            <a:ext cx="8253695" cy="4462760"/>
          </a:xfrm>
          <a:prstGeom prst="rect">
            <a:avLst/>
          </a:prstGeom>
        </p:spPr>
        <p:txBody>
          <a:bodyPr wrap="square">
            <a:spAutoFit/>
          </a:bodyPr>
          <a:lstStyle/>
          <a:p>
            <a:r>
              <a:rPr lang="en-AU" sz="4800" b="1" dirty="0" smtClean="0">
                <a:solidFill>
                  <a:srgbClr val="FF0000"/>
                </a:solidFill>
                <a:effectLst>
                  <a:outerShdw blurRad="38100" dist="38100" dir="2700000" algn="tl">
                    <a:srgbClr val="000000">
                      <a:alpha val="43137"/>
                    </a:srgbClr>
                  </a:outerShdw>
                </a:effectLst>
              </a:rPr>
              <a:t>MYCEETA</a:t>
            </a:r>
            <a:r>
              <a:rPr lang="en-AU" sz="4800" dirty="0" smtClean="0"/>
              <a:t> break points</a:t>
            </a:r>
          </a:p>
          <a:p>
            <a:pPr marL="1200150" lvl="1" indent="-742950">
              <a:buFont typeface="+mj-lt"/>
              <a:buAutoNum type="arabicPeriod"/>
            </a:pPr>
            <a:r>
              <a:rPr lang="en-AU" sz="3600" dirty="0" smtClean="0">
                <a:solidFill>
                  <a:srgbClr val="5F5F5F"/>
                </a:solidFill>
              </a:rPr>
              <a:t>Metropolitan</a:t>
            </a:r>
          </a:p>
          <a:p>
            <a:pPr marL="1200150" lvl="1" indent="-742950">
              <a:buFont typeface="+mj-lt"/>
              <a:buAutoNum type="arabicPeriod"/>
            </a:pPr>
            <a:r>
              <a:rPr lang="en-AU" sz="3600" dirty="0" smtClean="0">
                <a:solidFill>
                  <a:srgbClr val="5F5F5F"/>
                </a:solidFill>
              </a:rPr>
              <a:t>Provincial zone</a:t>
            </a:r>
          </a:p>
          <a:p>
            <a:pPr marL="1200150" lvl="1" indent="-742950">
              <a:buFont typeface="+mj-lt"/>
              <a:buAutoNum type="arabicPeriod"/>
            </a:pPr>
            <a:r>
              <a:rPr lang="en-AU" sz="3600" dirty="0" smtClean="0">
                <a:solidFill>
                  <a:srgbClr val="5F5F5F"/>
                </a:solidFill>
              </a:rPr>
              <a:t>Remote</a:t>
            </a:r>
          </a:p>
          <a:p>
            <a:pPr lvl="1"/>
            <a:r>
              <a:rPr lang="en-AU" sz="3600" dirty="0" smtClean="0">
                <a:solidFill>
                  <a:srgbClr val="5F5F5F"/>
                </a:solidFill>
              </a:rPr>
              <a:t> </a:t>
            </a:r>
          </a:p>
          <a:p>
            <a:r>
              <a:rPr lang="en-AU" sz="2800" b="1" dirty="0" smtClean="0">
                <a:solidFill>
                  <a:srgbClr val="FF0000"/>
                </a:solidFill>
                <a:effectLst>
                  <a:outerShdw blurRad="38100" dist="38100" dir="2700000" algn="tl">
                    <a:srgbClr val="000000">
                      <a:alpha val="43137"/>
                    </a:srgbClr>
                  </a:outerShdw>
                </a:effectLst>
              </a:rPr>
              <a:t>Tweed</a:t>
            </a:r>
            <a:r>
              <a:rPr lang="en-AU" sz="2800" dirty="0" smtClean="0">
                <a:solidFill>
                  <a:srgbClr val="5F5F5F"/>
                </a:solidFill>
              </a:rPr>
              <a:t> fits into </a:t>
            </a:r>
            <a:r>
              <a:rPr lang="en-AU" sz="2800" b="1" dirty="0" smtClean="0">
                <a:solidFill>
                  <a:srgbClr val="FF0000"/>
                </a:solidFill>
                <a:effectLst>
                  <a:outerShdw blurRad="38100" dist="38100" dir="2700000" algn="tl">
                    <a:srgbClr val="000000">
                      <a:alpha val="43137"/>
                    </a:srgbClr>
                  </a:outerShdw>
                </a:effectLst>
              </a:rPr>
              <a:t>1.2</a:t>
            </a:r>
            <a:r>
              <a:rPr lang="en-AU" sz="2800" dirty="0" smtClean="0">
                <a:solidFill>
                  <a:srgbClr val="5F5F5F"/>
                </a:solidFill>
              </a:rPr>
              <a:t>, along with Newcastle, Townsville, Gold Coast, Cairns, Wollongong, Queanbeyan </a:t>
            </a:r>
          </a:p>
          <a:p>
            <a:pPr marL="1028700" lvl="1" indent="-571500">
              <a:buFont typeface="Arial" pitchFamily="34" charset="0"/>
              <a:buChar char="•"/>
            </a:pPr>
            <a:endParaRPr lang="en-AU" sz="3600" dirty="0">
              <a:solidFill>
                <a:srgbClr val="5F5F5F"/>
              </a:solidFill>
            </a:endParaRPr>
          </a:p>
        </p:txBody>
      </p:sp>
    </p:spTree>
    <p:extLst>
      <p:ext uri="{BB962C8B-B14F-4D97-AF65-F5344CB8AC3E}">
        <p14:creationId xmlns:p14="http://schemas.microsoft.com/office/powerpoint/2010/main" val="620185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3" name="Rectangle 32"/>
          <p:cNvSpPr/>
          <p:nvPr/>
        </p:nvSpPr>
        <p:spPr>
          <a:xfrm>
            <a:off x="1880315" y="1859340"/>
            <a:ext cx="8253695" cy="1569660"/>
          </a:xfrm>
          <a:prstGeom prst="rect">
            <a:avLst/>
          </a:prstGeom>
        </p:spPr>
        <p:txBody>
          <a:bodyPr wrap="square">
            <a:spAutoFit/>
          </a:bodyPr>
          <a:lstStyle/>
          <a:p>
            <a:r>
              <a:rPr lang="en-AU" sz="4800" b="1" dirty="0" smtClean="0">
                <a:effectLst>
                  <a:outerShdw blurRad="38100" dist="38100" dir="2700000" algn="tl">
                    <a:srgbClr val="000000">
                      <a:alpha val="43137"/>
                    </a:srgbClr>
                  </a:outerShdw>
                </a:effectLst>
              </a:rPr>
              <a:t>There is a sizeable </a:t>
            </a:r>
            <a:r>
              <a:rPr lang="en-AU" sz="4800" b="1" dirty="0" smtClean="0">
                <a:solidFill>
                  <a:srgbClr val="FF0000"/>
                </a:solidFill>
                <a:effectLst>
                  <a:outerShdw blurRad="38100" dist="38100" dir="2700000" algn="tl">
                    <a:srgbClr val="000000">
                      <a:alpha val="43137"/>
                    </a:srgbClr>
                  </a:outerShdw>
                </a:effectLst>
              </a:rPr>
              <a:t>‘remoteness gap’ </a:t>
            </a:r>
            <a:r>
              <a:rPr lang="en-AU" sz="4800" b="1" dirty="0" smtClean="0">
                <a:effectLst>
                  <a:outerShdw blurRad="38100" dist="38100" dir="2700000" algn="tl">
                    <a:srgbClr val="000000">
                      <a:alpha val="43137"/>
                    </a:srgbClr>
                  </a:outerShdw>
                </a:effectLst>
              </a:rPr>
              <a:t>in student outcomes</a:t>
            </a:r>
            <a:endParaRPr lang="en-AU" sz="2800" dirty="0" smtClean="0"/>
          </a:p>
        </p:txBody>
      </p:sp>
    </p:spTree>
    <p:extLst>
      <p:ext uri="{BB962C8B-B14F-4D97-AF65-F5344CB8AC3E}">
        <p14:creationId xmlns:p14="http://schemas.microsoft.com/office/powerpoint/2010/main" val="21570614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pic>
        <p:nvPicPr>
          <p:cNvPr id="5122"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4451" t="21759" r="11012" b="10211"/>
          <a:stretch/>
        </p:blipFill>
        <p:spPr bwMode="auto">
          <a:xfrm>
            <a:off x="1761653" y="1934974"/>
            <a:ext cx="8632202" cy="4429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4914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pic>
        <p:nvPicPr>
          <p:cNvPr id="717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3451" t="21759" r="11012" b="8450"/>
          <a:stretch/>
        </p:blipFill>
        <p:spPr bwMode="auto">
          <a:xfrm>
            <a:off x="1826405" y="1934974"/>
            <a:ext cx="8417347" cy="4372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2495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pic>
        <p:nvPicPr>
          <p:cNvPr id="8194"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1185" t="17572" r="19606" b="10211"/>
          <a:stretch/>
        </p:blipFill>
        <p:spPr bwMode="auto">
          <a:xfrm>
            <a:off x="2443158" y="1753495"/>
            <a:ext cx="7161468" cy="4910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2735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3" name="Rectangle 32"/>
          <p:cNvSpPr/>
          <p:nvPr/>
        </p:nvSpPr>
        <p:spPr>
          <a:xfrm>
            <a:off x="1880315" y="1859340"/>
            <a:ext cx="8253695" cy="3785652"/>
          </a:xfrm>
          <a:prstGeom prst="rect">
            <a:avLst/>
          </a:prstGeom>
        </p:spPr>
        <p:txBody>
          <a:bodyPr wrap="square">
            <a:spAutoFit/>
          </a:bodyPr>
          <a:lstStyle/>
          <a:p>
            <a:r>
              <a:rPr lang="en-AU" sz="4800" dirty="0"/>
              <a:t>All </a:t>
            </a:r>
            <a:r>
              <a:rPr lang="en-AU" sz="4800" dirty="0" smtClean="0"/>
              <a:t>schools </a:t>
            </a:r>
            <a:r>
              <a:rPr lang="en-AU" sz="4800" dirty="0"/>
              <a:t>are impacted by and respond to  </a:t>
            </a:r>
            <a:r>
              <a:rPr lang="en-AU" sz="4800" b="1" dirty="0">
                <a:solidFill>
                  <a:srgbClr val="FF0000"/>
                </a:solidFill>
                <a:effectLst>
                  <a:outerShdw blurRad="38100" dist="38100" dir="2700000" algn="tl">
                    <a:srgbClr val="000000">
                      <a:alpha val="43137"/>
                    </a:srgbClr>
                  </a:outerShdw>
                </a:effectLst>
              </a:rPr>
              <a:t>disadvantage</a:t>
            </a:r>
            <a:r>
              <a:rPr lang="en-AU" sz="4800" dirty="0"/>
              <a:t> in their communities. In many cases, it is </a:t>
            </a:r>
            <a:r>
              <a:rPr lang="en-AU" sz="4800" b="1" dirty="0">
                <a:solidFill>
                  <a:srgbClr val="FF0000"/>
                </a:solidFill>
                <a:effectLst>
                  <a:outerShdw blurRad="38100" dist="38100" dir="2700000" algn="tl">
                    <a:srgbClr val="000000">
                      <a:alpha val="43137"/>
                    </a:srgbClr>
                  </a:outerShdw>
                </a:effectLst>
              </a:rPr>
              <a:t>multiple</a:t>
            </a:r>
            <a:r>
              <a:rPr lang="en-AU" sz="4800" dirty="0"/>
              <a:t> forms of </a:t>
            </a:r>
            <a:r>
              <a:rPr lang="en-AU" sz="4800" b="1" dirty="0">
                <a:solidFill>
                  <a:srgbClr val="FF0000"/>
                </a:solidFill>
                <a:effectLst>
                  <a:outerShdw blurRad="38100" dist="38100" dir="2700000" algn="tl">
                    <a:srgbClr val="000000">
                      <a:alpha val="43137"/>
                    </a:srgbClr>
                  </a:outerShdw>
                </a:effectLst>
              </a:rPr>
              <a:t>intersecting disadvantage</a:t>
            </a:r>
            <a:r>
              <a:rPr lang="en-AU" sz="4800" dirty="0"/>
              <a:t>. </a:t>
            </a:r>
          </a:p>
        </p:txBody>
      </p:sp>
    </p:spTree>
    <p:extLst>
      <p:ext uri="{BB962C8B-B14F-4D97-AF65-F5344CB8AC3E}">
        <p14:creationId xmlns:p14="http://schemas.microsoft.com/office/powerpoint/2010/main" val="9032628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3" name="Rectangle 32"/>
          <p:cNvSpPr/>
          <p:nvPr/>
        </p:nvSpPr>
        <p:spPr>
          <a:xfrm>
            <a:off x="1880315" y="1859340"/>
            <a:ext cx="8253695" cy="4278094"/>
          </a:xfrm>
          <a:prstGeom prst="rect">
            <a:avLst/>
          </a:prstGeom>
        </p:spPr>
        <p:txBody>
          <a:bodyPr wrap="square">
            <a:spAutoFit/>
          </a:bodyPr>
          <a:lstStyle/>
          <a:p>
            <a:r>
              <a:rPr lang="en-AU" sz="4800" dirty="0" smtClean="0"/>
              <a:t>What </a:t>
            </a:r>
            <a:r>
              <a:rPr lang="en-AU" sz="4800" dirty="0"/>
              <a:t>is </a:t>
            </a:r>
            <a:r>
              <a:rPr lang="en-AU" sz="4800" b="1" dirty="0">
                <a:solidFill>
                  <a:srgbClr val="FF0000"/>
                </a:solidFill>
                <a:effectLst>
                  <a:outerShdw blurRad="38100" dist="38100" dir="2700000" algn="tl">
                    <a:srgbClr val="000000">
                      <a:alpha val="43137"/>
                    </a:srgbClr>
                  </a:outerShdw>
                </a:effectLst>
              </a:rPr>
              <a:t>different</a:t>
            </a:r>
            <a:r>
              <a:rPr lang="en-AU" sz="4800" dirty="0"/>
              <a:t> in rural and remote communities is how geographic isolation </a:t>
            </a:r>
            <a:r>
              <a:rPr lang="en-AU" sz="4800" b="1" dirty="0" smtClean="0">
                <a:solidFill>
                  <a:srgbClr val="FF0000"/>
                </a:solidFill>
                <a:effectLst>
                  <a:outerShdw blurRad="38100" dist="38100" dir="2700000" algn="tl">
                    <a:srgbClr val="000000">
                      <a:alpha val="43137"/>
                    </a:srgbClr>
                  </a:outerShdw>
                </a:effectLst>
              </a:rPr>
              <a:t>amplifies </a:t>
            </a:r>
            <a:r>
              <a:rPr lang="en-AU" sz="4800" dirty="0"/>
              <a:t>the impact of </a:t>
            </a:r>
            <a:r>
              <a:rPr lang="en-AU" sz="4800" b="1" dirty="0">
                <a:solidFill>
                  <a:srgbClr val="FF0000"/>
                </a:solidFill>
                <a:effectLst>
                  <a:outerShdw blurRad="38100" dist="38100" dir="2700000" algn="tl">
                    <a:srgbClr val="000000">
                      <a:alpha val="43137"/>
                    </a:srgbClr>
                  </a:outerShdw>
                </a:effectLst>
              </a:rPr>
              <a:t>intersecting disadvantage</a:t>
            </a:r>
            <a:r>
              <a:rPr lang="en-AU" sz="4800" dirty="0"/>
              <a:t>.</a:t>
            </a:r>
          </a:p>
          <a:p>
            <a:r>
              <a:rPr lang="en-AU" sz="3200" dirty="0"/>
              <a:t> </a:t>
            </a:r>
            <a:endParaRPr lang="en-AU" dirty="0"/>
          </a:p>
        </p:txBody>
      </p:sp>
    </p:spTree>
    <p:extLst>
      <p:ext uri="{BB962C8B-B14F-4D97-AF65-F5344CB8AC3E}">
        <p14:creationId xmlns:p14="http://schemas.microsoft.com/office/powerpoint/2010/main" val="1378546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pic>
        <p:nvPicPr>
          <p:cNvPr id="614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3205" t="19141" r="12299" b="11070"/>
          <a:stretch/>
        </p:blipFill>
        <p:spPr bwMode="auto">
          <a:xfrm>
            <a:off x="1791780" y="1934973"/>
            <a:ext cx="8486598" cy="4469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67094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3" name="Rectangle 32"/>
          <p:cNvSpPr/>
          <p:nvPr/>
        </p:nvSpPr>
        <p:spPr>
          <a:xfrm>
            <a:off x="1880315" y="1859340"/>
            <a:ext cx="8253695" cy="3046988"/>
          </a:xfrm>
          <a:prstGeom prst="rect">
            <a:avLst/>
          </a:prstGeom>
        </p:spPr>
        <p:txBody>
          <a:bodyPr wrap="square">
            <a:spAutoFit/>
          </a:bodyPr>
          <a:lstStyle/>
          <a:p>
            <a:r>
              <a:rPr lang="en-AU" sz="4800" dirty="0" smtClean="0"/>
              <a:t>The </a:t>
            </a:r>
            <a:r>
              <a:rPr lang="en-AU" sz="4800" dirty="0"/>
              <a:t>NSW Department of Education and Communities is committed to </a:t>
            </a:r>
            <a:r>
              <a:rPr lang="en-AU" sz="4800" b="1" dirty="0">
                <a:solidFill>
                  <a:srgbClr val="FF0000"/>
                </a:solidFill>
                <a:effectLst>
                  <a:outerShdw blurRad="38100" dist="38100" dir="2700000" algn="tl">
                    <a:srgbClr val="000000">
                      <a:alpha val="43137"/>
                    </a:srgbClr>
                  </a:outerShdw>
                </a:effectLst>
              </a:rPr>
              <a:t>equity</a:t>
            </a:r>
            <a:r>
              <a:rPr lang="en-AU" sz="4800" dirty="0"/>
              <a:t> of </a:t>
            </a:r>
            <a:r>
              <a:rPr lang="en-AU" sz="4800" b="1" dirty="0">
                <a:solidFill>
                  <a:srgbClr val="FF0000"/>
                </a:solidFill>
                <a:effectLst>
                  <a:outerShdw blurRad="38100" dist="38100" dir="2700000" algn="tl">
                    <a:srgbClr val="000000">
                      <a:alpha val="43137"/>
                    </a:srgbClr>
                  </a:outerShdw>
                </a:effectLst>
              </a:rPr>
              <a:t>outcomes</a:t>
            </a:r>
            <a:r>
              <a:rPr lang="en-AU" sz="4800" dirty="0"/>
              <a:t> for students in NSW. </a:t>
            </a:r>
          </a:p>
        </p:txBody>
      </p:sp>
    </p:spTree>
    <p:extLst>
      <p:ext uri="{BB962C8B-B14F-4D97-AF65-F5344CB8AC3E}">
        <p14:creationId xmlns:p14="http://schemas.microsoft.com/office/powerpoint/2010/main" val="431277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Rectangle 33"/>
          <p:cNvSpPr/>
          <p:nvPr/>
        </p:nvSpPr>
        <p:spPr>
          <a:xfrm>
            <a:off x="1880315" y="1859340"/>
            <a:ext cx="8253695" cy="3785652"/>
          </a:xfrm>
          <a:prstGeom prst="rect">
            <a:avLst/>
          </a:prstGeom>
        </p:spPr>
        <p:txBody>
          <a:bodyPr wrap="square">
            <a:spAutoFit/>
          </a:bodyPr>
          <a:lstStyle/>
          <a:p>
            <a:r>
              <a:rPr lang="en-AU" sz="4800" dirty="0" smtClean="0"/>
              <a:t>A </a:t>
            </a:r>
            <a:r>
              <a:rPr lang="en-AU" sz="4800" dirty="0"/>
              <a:t>range of programs are available for students and schools to provide </a:t>
            </a:r>
            <a:r>
              <a:rPr lang="en-AU" sz="4800" b="1" dirty="0">
                <a:solidFill>
                  <a:srgbClr val="FF0000"/>
                </a:solidFill>
                <a:effectLst>
                  <a:outerShdw blurRad="38100" dist="38100" dir="2700000" algn="tl">
                    <a:srgbClr val="000000">
                      <a:alpha val="43137"/>
                    </a:srgbClr>
                  </a:outerShdw>
                </a:effectLst>
              </a:rPr>
              <a:t>access</a:t>
            </a:r>
            <a:r>
              <a:rPr lang="en-AU" sz="4800" dirty="0"/>
              <a:t> and </a:t>
            </a:r>
            <a:r>
              <a:rPr lang="en-AU" sz="4800" b="1" dirty="0">
                <a:solidFill>
                  <a:srgbClr val="FF0000"/>
                </a:solidFill>
                <a:effectLst>
                  <a:outerShdw blurRad="38100" dist="38100" dir="2700000" algn="tl">
                    <a:srgbClr val="000000">
                      <a:alpha val="43137"/>
                    </a:srgbClr>
                  </a:outerShdw>
                </a:effectLst>
              </a:rPr>
              <a:t>improve</a:t>
            </a:r>
            <a:r>
              <a:rPr lang="en-AU" sz="4800" dirty="0"/>
              <a:t> learning </a:t>
            </a:r>
            <a:r>
              <a:rPr lang="en-AU" sz="4800" b="1" dirty="0">
                <a:solidFill>
                  <a:srgbClr val="FF0000"/>
                </a:solidFill>
                <a:effectLst>
                  <a:outerShdw blurRad="38100" dist="38100" dir="2700000" algn="tl">
                    <a:srgbClr val="000000">
                      <a:alpha val="43137"/>
                    </a:srgbClr>
                  </a:outerShdw>
                </a:effectLst>
              </a:rPr>
              <a:t>outcomes</a:t>
            </a:r>
            <a:r>
              <a:rPr lang="en-AU" sz="4800" dirty="0"/>
              <a:t>, particularly in rural areas.</a:t>
            </a:r>
          </a:p>
        </p:txBody>
      </p:sp>
    </p:spTree>
    <p:extLst>
      <p:ext uri="{BB962C8B-B14F-4D97-AF65-F5344CB8AC3E}">
        <p14:creationId xmlns:p14="http://schemas.microsoft.com/office/powerpoint/2010/main" val="24963217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5" name="Rectangle 34"/>
          <p:cNvSpPr/>
          <p:nvPr/>
        </p:nvSpPr>
        <p:spPr>
          <a:xfrm>
            <a:off x="1880315" y="1859340"/>
            <a:ext cx="8253695" cy="3293209"/>
          </a:xfrm>
          <a:prstGeom prst="rect">
            <a:avLst/>
          </a:prstGeom>
        </p:spPr>
        <p:txBody>
          <a:bodyPr wrap="square">
            <a:spAutoFit/>
          </a:bodyPr>
          <a:lstStyle/>
          <a:p>
            <a:r>
              <a:rPr lang="en-AU" sz="4800" b="1" dirty="0" smtClean="0">
                <a:solidFill>
                  <a:srgbClr val="C00000"/>
                </a:solidFill>
                <a:effectLst>
                  <a:outerShdw blurRad="38100" dist="38100" dir="2700000" algn="tl">
                    <a:srgbClr val="000000">
                      <a:alpha val="43137"/>
                    </a:srgbClr>
                  </a:outerShdw>
                </a:effectLst>
              </a:rPr>
              <a:t>Write</a:t>
            </a:r>
            <a:r>
              <a:rPr lang="en-AU" sz="4800" dirty="0" smtClean="0"/>
              <a:t>:</a:t>
            </a:r>
          </a:p>
          <a:p>
            <a:pPr marL="1600200" lvl="1" indent="-1143000">
              <a:buFont typeface="+mj-lt"/>
              <a:buAutoNum type="arabicPeriod"/>
            </a:pPr>
            <a:r>
              <a:rPr lang="en-AU" sz="4000" b="1" dirty="0">
                <a:solidFill>
                  <a:srgbClr val="6D3535"/>
                </a:solidFill>
              </a:rPr>
              <a:t>2</a:t>
            </a:r>
            <a:r>
              <a:rPr lang="en-AU" sz="4000" b="1" dirty="0" smtClean="0">
                <a:solidFill>
                  <a:srgbClr val="6D3535"/>
                </a:solidFill>
              </a:rPr>
              <a:t> things you know about Rural and Remote</a:t>
            </a:r>
          </a:p>
          <a:p>
            <a:pPr marL="1600200" lvl="1" indent="-1143000">
              <a:buFont typeface="+mj-lt"/>
              <a:buAutoNum type="arabicPeriod"/>
            </a:pPr>
            <a:r>
              <a:rPr lang="en-AU" sz="4000" b="1" dirty="0">
                <a:solidFill>
                  <a:srgbClr val="6D3535"/>
                </a:solidFill>
              </a:rPr>
              <a:t>1</a:t>
            </a:r>
            <a:r>
              <a:rPr lang="en-AU" sz="4000" b="1" dirty="0" smtClean="0">
                <a:solidFill>
                  <a:srgbClr val="6D3535"/>
                </a:solidFill>
              </a:rPr>
              <a:t> question you have about Rural and Remote</a:t>
            </a:r>
          </a:p>
        </p:txBody>
      </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13379" y="5351030"/>
            <a:ext cx="2074563" cy="1141010"/>
          </a:xfrm>
          <a:prstGeom prst="rect">
            <a:avLst/>
          </a:prstGeom>
        </p:spPr>
      </p:pic>
      <p:sp>
        <p:nvSpPr>
          <p:cNvPr id="3" name="TextBox 2"/>
          <p:cNvSpPr txBox="1"/>
          <p:nvPr/>
        </p:nvSpPr>
        <p:spPr>
          <a:xfrm>
            <a:off x="1475484" y="5044372"/>
            <a:ext cx="8475177" cy="1754326"/>
          </a:xfrm>
          <a:prstGeom prst="rect">
            <a:avLst/>
          </a:prstGeom>
          <a:noFill/>
        </p:spPr>
        <p:txBody>
          <a:bodyPr wrap="square" rtlCol="0">
            <a:spAutoFit/>
          </a:bodyPr>
          <a:lstStyle/>
          <a:p>
            <a:pPr lvl="2"/>
            <a:r>
              <a:rPr lang="en-AU" sz="3600" b="1" dirty="0">
                <a:solidFill>
                  <a:srgbClr val="C00000"/>
                </a:solidFill>
                <a:effectLst>
                  <a:outerShdw blurRad="38100" dist="38100" dir="2700000" algn="tl">
                    <a:srgbClr val="000000">
                      <a:alpha val="43137"/>
                    </a:srgbClr>
                  </a:outerShdw>
                </a:effectLst>
              </a:rPr>
              <a:t>Randomly (and gently) transport it to its destination – via paper plane or snowball (only one per customer!).</a:t>
            </a:r>
          </a:p>
        </p:txBody>
      </p:sp>
    </p:spTree>
    <p:extLst>
      <p:ext uri="{BB962C8B-B14F-4D97-AF65-F5344CB8AC3E}">
        <p14:creationId xmlns:p14="http://schemas.microsoft.com/office/powerpoint/2010/main" val="350615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249"/>
                                          </p:stCondLst>
                                        </p:cTn>
                                        <p:tgtEl>
                                          <p:spTgt spid="8"/>
                                        </p:tgtEl>
                                        <p:attrNameLst>
                                          <p:attrName>style.visibility</p:attrName>
                                        </p:attrNameLst>
                                      </p:cBhvr>
                                      <p:to>
                                        <p:strVal val="visible"/>
                                      </p:to>
                                    </p:set>
                                  </p:childTnLst>
                                </p:cTn>
                              </p:par>
                            </p:childTnLst>
                          </p:cTn>
                        </p:par>
                        <p:par>
                          <p:cTn id="15" fill="hold">
                            <p:stCondLst>
                              <p:cond delay="250"/>
                            </p:stCondLst>
                            <p:childTnLst>
                              <p:par>
                                <p:cTn id="16" presetID="10" presetClass="exit" presetSubtype="0" fill="hold" nodeType="afterEffect">
                                  <p:stCondLst>
                                    <p:cond delay="550"/>
                                  </p:stCondLst>
                                  <p:childTnLst>
                                    <p:animEffect transition="out" filter="fade">
                                      <p:cBhvr>
                                        <p:cTn id="17" dur="5000"/>
                                        <p:tgtEl>
                                          <p:spTgt spid="8"/>
                                        </p:tgtEl>
                                      </p:cBhvr>
                                    </p:animEffect>
                                    <p:set>
                                      <p:cBhvr>
                                        <p:cTn id="18" dur="1" fill="hold">
                                          <p:stCondLst>
                                            <p:cond delay="4999"/>
                                          </p:stCondLst>
                                        </p:cTn>
                                        <p:tgtEl>
                                          <p:spTgt spid="8"/>
                                        </p:tgtEl>
                                        <p:attrNameLst>
                                          <p:attrName>style.visibility</p:attrName>
                                        </p:attrNameLst>
                                      </p:cBhvr>
                                      <p:to>
                                        <p:strVal val="hidden"/>
                                      </p:to>
                                    </p:set>
                                  </p:childTnLst>
                                </p:cTn>
                              </p:par>
                              <p:par>
                                <p:cTn id="19" presetID="55" presetClass="exit" presetSubtype="0" fill="hold" nodeType="withEffect">
                                  <p:stCondLst>
                                    <p:cond delay="6750"/>
                                  </p:stCondLst>
                                  <p:childTnLst>
                                    <p:anim calcmode="lin" valueType="num">
                                      <p:cBhvr>
                                        <p:cTn id="20" dur="1000"/>
                                        <p:tgtEl>
                                          <p:spTgt spid="8"/>
                                        </p:tgtEl>
                                        <p:attrNameLst>
                                          <p:attrName>ppt_w</p:attrName>
                                        </p:attrNameLst>
                                      </p:cBhvr>
                                      <p:tavLst>
                                        <p:tav tm="0">
                                          <p:val>
                                            <p:strVal val="ppt_w"/>
                                          </p:val>
                                        </p:tav>
                                        <p:tav tm="100000">
                                          <p:val>
                                            <p:strVal val="ppt_w*0.70"/>
                                          </p:val>
                                        </p:tav>
                                      </p:tavLst>
                                    </p:anim>
                                    <p:anim calcmode="lin" valueType="num">
                                      <p:cBhvr>
                                        <p:cTn id="21" dur="1000"/>
                                        <p:tgtEl>
                                          <p:spTgt spid="8"/>
                                        </p:tgtEl>
                                        <p:attrNameLst>
                                          <p:attrName>ppt_h</p:attrName>
                                        </p:attrNameLst>
                                      </p:cBhvr>
                                      <p:tavLst>
                                        <p:tav tm="0">
                                          <p:val>
                                            <p:strVal val="ppt_h"/>
                                          </p:val>
                                        </p:tav>
                                        <p:tav tm="100000">
                                          <p:val>
                                            <p:strVal val="ppt_h"/>
                                          </p:val>
                                        </p:tav>
                                      </p:tavLst>
                                    </p:anim>
                                    <p:animEffect transition="out" filter="fade">
                                      <p:cBhvr>
                                        <p:cTn id="22" dur="1000"/>
                                        <p:tgtEl>
                                          <p:spTgt spid="8"/>
                                        </p:tgtEl>
                                      </p:cBhvr>
                                    </p:animEffect>
                                    <p:set>
                                      <p:cBhvr>
                                        <p:cTn id="23"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38397679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85574" y="1676801"/>
            <a:ext cx="7388880" cy="5315848"/>
          </a:xfrm>
          <a:prstGeom prst="rect">
            <a:avLst/>
          </a:prstGeom>
        </p:spPr>
      </p:pic>
    </p:spTree>
    <p:extLst>
      <p:ext uri="{BB962C8B-B14F-4D97-AF65-F5344CB8AC3E}">
        <p14:creationId xmlns:p14="http://schemas.microsoft.com/office/powerpoint/2010/main" val="5143890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pic>
        <p:nvPicPr>
          <p:cNvPr id="33" name="EVIDENC EOF WHAT WORK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750167" y="1728601"/>
            <a:ext cx="8643688" cy="4862074"/>
          </a:xfrm>
          <a:prstGeom prst="rect">
            <a:avLst/>
          </a:prstGeom>
        </p:spPr>
      </p:pic>
    </p:spTree>
    <p:extLst>
      <p:ext uri="{BB962C8B-B14F-4D97-AF65-F5344CB8AC3E}">
        <p14:creationId xmlns:p14="http://schemas.microsoft.com/office/powerpoint/2010/main" val="312499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9"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3"/>
                                        </p:tgtEl>
                                      </p:cBhvr>
                                    </p:cmd>
                                  </p:childTnLst>
                                </p:cTn>
                              </p:par>
                            </p:childTnLst>
                          </p:cTn>
                        </p:par>
                      </p:childTnLst>
                    </p:cTn>
                  </p:par>
                </p:childTnLst>
              </p:cTn>
              <p:nextCondLst>
                <p:cond evt="onClick" delay="0">
                  <p:tgtEl>
                    <p:spTgt spid="33"/>
                  </p:tgtEl>
                </p:cond>
              </p:nextCondLst>
            </p:seq>
            <p:video>
              <p:cMediaNode vol="80000">
                <p:cTn id="12" fill="hold" display="0">
                  <p:stCondLst>
                    <p:cond delay="indefinite"/>
                  </p:stCondLst>
                </p:cTn>
                <p:tgtEl>
                  <p:spTgt spid="3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3" name="Rectangle 32"/>
          <p:cNvSpPr/>
          <p:nvPr/>
        </p:nvSpPr>
        <p:spPr>
          <a:xfrm>
            <a:off x="1880315" y="1859340"/>
            <a:ext cx="8513540" cy="1569660"/>
          </a:xfrm>
          <a:prstGeom prst="rect">
            <a:avLst/>
          </a:prstGeom>
        </p:spPr>
        <p:txBody>
          <a:bodyPr wrap="square">
            <a:spAutoFit/>
          </a:bodyPr>
          <a:lstStyle/>
          <a:p>
            <a:r>
              <a:rPr lang="en-AU" sz="4800" dirty="0" smtClean="0"/>
              <a:t>Access to </a:t>
            </a:r>
            <a:r>
              <a:rPr lang="en-AU" sz="4800" b="1" dirty="0" smtClean="0">
                <a:solidFill>
                  <a:srgbClr val="FF0000"/>
                </a:solidFill>
                <a:effectLst>
                  <a:outerShdw blurRad="38100" dist="38100" dir="2700000" algn="tl">
                    <a:srgbClr val="000000">
                      <a:alpha val="43137"/>
                    </a:srgbClr>
                  </a:outerShdw>
                </a:effectLst>
              </a:rPr>
              <a:t>quality</a:t>
            </a:r>
            <a:r>
              <a:rPr lang="en-AU" sz="4800" dirty="0" smtClean="0"/>
              <a:t> </a:t>
            </a:r>
            <a:r>
              <a:rPr lang="en-AU" sz="4800" b="1" dirty="0" smtClean="0">
                <a:solidFill>
                  <a:srgbClr val="FF0000"/>
                </a:solidFill>
                <a:effectLst>
                  <a:outerShdw blurRad="38100" dist="38100" dir="2700000" algn="tl">
                    <a:srgbClr val="000000">
                      <a:alpha val="43137"/>
                    </a:srgbClr>
                  </a:outerShdw>
                </a:effectLst>
              </a:rPr>
              <a:t>early</a:t>
            </a:r>
            <a:r>
              <a:rPr lang="en-AU" sz="4800" dirty="0"/>
              <a:t> </a:t>
            </a:r>
            <a:r>
              <a:rPr lang="en-AU" sz="4800" b="1" dirty="0" smtClean="0">
                <a:solidFill>
                  <a:srgbClr val="FF0000"/>
                </a:solidFill>
                <a:effectLst>
                  <a:outerShdw blurRad="38100" dist="38100" dir="2700000" algn="tl">
                    <a:srgbClr val="000000">
                      <a:alpha val="43137"/>
                    </a:srgbClr>
                  </a:outerShdw>
                </a:effectLst>
              </a:rPr>
              <a:t>childhood</a:t>
            </a:r>
            <a:r>
              <a:rPr lang="en-AU" sz="4800" dirty="0" smtClean="0"/>
              <a:t> education.</a:t>
            </a:r>
            <a:endParaRPr lang="en-AU" sz="4800" dirty="0"/>
          </a:p>
        </p:txBody>
      </p:sp>
    </p:spTree>
    <p:extLst>
      <p:ext uri="{BB962C8B-B14F-4D97-AF65-F5344CB8AC3E}">
        <p14:creationId xmlns:p14="http://schemas.microsoft.com/office/powerpoint/2010/main" val="10234843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Rectangle 33"/>
          <p:cNvSpPr/>
          <p:nvPr/>
        </p:nvSpPr>
        <p:spPr>
          <a:xfrm>
            <a:off x="1880315" y="1859340"/>
            <a:ext cx="8253695" cy="1569660"/>
          </a:xfrm>
          <a:prstGeom prst="rect">
            <a:avLst/>
          </a:prstGeom>
        </p:spPr>
        <p:txBody>
          <a:bodyPr wrap="square">
            <a:spAutoFit/>
          </a:bodyPr>
          <a:lstStyle/>
          <a:p>
            <a:r>
              <a:rPr lang="en-AU" sz="4800" dirty="0" smtClean="0"/>
              <a:t>Providing students with </a:t>
            </a:r>
            <a:r>
              <a:rPr lang="en-AU" sz="4800" b="1" dirty="0" smtClean="0">
                <a:solidFill>
                  <a:srgbClr val="FF0000"/>
                </a:solidFill>
                <a:effectLst>
                  <a:outerShdw blurRad="38100" dist="38100" dir="2700000" algn="tl">
                    <a:srgbClr val="000000">
                      <a:alpha val="43137"/>
                    </a:srgbClr>
                  </a:outerShdw>
                </a:effectLst>
              </a:rPr>
              <a:t>quality teaching.</a:t>
            </a:r>
            <a:endParaRPr lang="en-AU"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77882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3" name="Rectangle 32"/>
          <p:cNvSpPr/>
          <p:nvPr/>
        </p:nvSpPr>
        <p:spPr>
          <a:xfrm>
            <a:off x="1880315" y="1859340"/>
            <a:ext cx="8253695" cy="2308324"/>
          </a:xfrm>
          <a:prstGeom prst="rect">
            <a:avLst/>
          </a:prstGeom>
        </p:spPr>
        <p:txBody>
          <a:bodyPr wrap="square">
            <a:spAutoFit/>
          </a:bodyPr>
          <a:lstStyle/>
          <a:p>
            <a:r>
              <a:rPr lang="en-AU" sz="4800" dirty="0" smtClean="0"/>
              <a:t>Providing students with access to a </a:t>
            </a:r>
            <a:r>
              <a:rPr lang="en-AU" sz="4800" b="1" dirty="0" smtClean="0">
                <a:solidFill>
                  <a:srgbClr val="FF0000"/>
                </a:solidFill>
                <a:effectLst>
                  <a:outerShdw blurRad="38100" dist="38100" dir="2700000" algn="tl">
                    <a:srgbClr val="000000">
                      <a:alpha val="43137"/>
                    </a:srgbClr>
                  </a:outerShdw>
                </a:effectLst>
              </a:rPr>
              <a:t>broad</a:t>
            </a:r>
            <a:r>
              <a:rPr lang="en-AU" sz="4800" dirty="0" smtClean="0"/>
              <a:t> and </a:t>
            </a:r>
            <a:r>
              <a:rPr lang="en-AU" sz="4800" b="1" dirty="0" smtClean="0">
                <a:solidFill>
                  <a:srgbClr val="FF0000"/>
                </a:solidFill>
                <a:effectLst>
                  <a:outerShdw blurRad="38100" dist="38100" dir="2700000" algn="tl">
                    <a:srgbClr val="000000">
                      <a:alpha val="43137"/>
                    </a:srgbClr>
                  </a:outerShdw>
                </a:effectLst>
              </a:rPr>
              <a:t>rigorous curriculum</a:t>
            </a:r>
            <a:r>
              <a:rPr lang="en-AU" sz="4800" dirty="0" smtClean="0"/>
              <a:t>.</a:t>
            </a:r>
            <a:endParaRPr lang="en-AU" sz="4800" dirty="0"/>
          </a:p>
        </p:txBody>
      </p:sp>
    </p:spTree>
    <p:extLst>
      <p:ext uri="{BB962C8B-B14F-4D97-AF65-F5344CB8AC3E}">
        <p14:creationId xmlns:p14="http://schemas.microsoft.com/office/powerpoint/2010/main" val="18037746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3" name="Rectangle 32"/>
          <p:cNvSpPr/>
          <p:nvPr/>
        </p:nvSpPr>
        <p:spPr>
          <a:xfrm>
            <a:off x="1880315" y="1859340"/>
            <a:ext cx="8253695" cy="2308324"/>
          </a:xfrm>
          <a:prstGeom prst="rect">
            <a:avLst/>
          </a:prstGeom>
        </p:spPr>
        <p:txBody>
          <a:bodyPr wrap="square">
            <a:spAutoFit/>
          </a:bodyPr>
          <a:lstStyle/>
          <a:p>
            <a:r>
              <a:rPr lang="en-AU" sz="4800" b="1" dirty="0" smtClean="0">
                <a:solidFill>
                  <a:srgbClr val="FF0000"/>
                </a:solidFill>
                <a:effectLst>
                  <a:outerShdw blurRad="38100" dist="38100" dir="2700000" algn="tl">
                    <a:srgbClr val="000000">
                      <a:alpha val="43137"/>
                    </a:srgbClr>
                  </a:outerShdw>
                </a:effectLst>
              </a:rPr>
              <a:t>Raising</a:t>
            </a:r>
            <a:r>
              <a:rPr lang="en-AU" sz="4800" dirty="0" smtClean="0"/>
              <a:t> student </a:t>
            </a:r>
            <a:r>
              <a:rPr lang="en-AU" sz="4800" b="1" dirty="0" smtClean="0">
                <a:solidFill>
                  <a:srgbClr val="FF0000"/>
                </a:solidFill>
                <a:effectLst>
                  <a:outerShdw blurRad="38100" dist="38100" dir="2700000" algn="tl">
                    <a:srgbClr val="000000">
                      <a:alpha val="43137"/>
                    </a:srgbClr>
                  </a:outerShdw>
                </a:effectLst>
              </a:rPr>
              <a:t>expectations</a:t>
            </a:r>
            <a:r>
              <a:rPr lang="en-AU" sz="4800" dirty="0" smtClean="0"/>
              <a:t> and </a:t>
            </a:r>
            <a:r>
              <a:rPr lang="en-AU" sz="4800" b="1" dirty="0" smtClean="0">
                <a:solidFill>
                  <a:srgbClr val="FF0000"/>
                </a:solidFill>
                <a:effectLst>
                  <a:outerShdw blurRad="38100" dist="38100" dir="2700000" algn="tl">
                    <a:srgbClr val="000000">
                      <a:alpha val="43137"/>
                    </a:srgbClr>
                  </a:outerShdw>
                </a:effectLst>
              </a:rPr>
              <a:t>pathways</a:t>
            </a:r>
            <a:r>
              <a:rPr lang="en-AU" sz="4800" dirty="0" smtClean="0"/>
              <a:t> into further study.</a:t>
            </a:r>
            <a:endParaRPr lang="en-AU" sz="4800" dirty="0"/>
          </a:p>
        </p:txBody>
      </p:sp>
    </p:spTree>
    <p:extLst>
      <p:ext uri="{BB962C8B-B14F-4D97-AF65-F5344CB8AC3E}">
        <p14:creationId xmlns:p14="http://schemas.microsoft.com/office/powerpoint/2010/main" val="12332544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Blueprint  </a:t>
            </a:r>
          </a:p>
          <a:p>
            <a:pPr algn="ctr"/>
            <a:r>
              <a:rPr lang="en-US" sz="5400" dirty="0" smtClean="0">
                <a:solidFill>
                  <a:schemeClr val="bg1"/>
                </a:solidFill>
                <a:latin typeface="Franklin Gothic Book" panose="020B0503020102020204" pitchFamily="34" charset="0"/>
              </a:rPr>
              <a:t>for action</a:t>
            </a:r>
            <a:endParaRPr lang="en-US" sz="5400" dirty="0">
              <a:solidFill>
                <a:schemeClr val="bg1"/>
              </a:solidFill>
              <a:effectLst/>
              <a:latin typeface="Franklin Gothic Book" panose="020B0503020102020204" pitchFamily="34"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7758" y="2289030"/>
            <a:ext cx="5485785" cy="4286227"/>
          </a:xfrm>
          <a:prstGeom prst="rect">
            <a:avLst/>
          </a:prstGeom>
        </p:spPr>
      </p:pic>
    </p:spTree>
    <p:extLst>
      <p:ext uri="{BB962C8B-B14F-4D97-AF65-F5344CB8AC3E}">
        <p14:creationId xmlns:p14="http://schemas.microsoft.com/office/powerpoint/2010/main" val="13582443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3" name="Rectangle 32"/>
          <p:cNvSpPr/>
          <p:nvPr/>
        </p:nvSpPr>
        <p:spPr>
          <a:xfrm>
            <a:off x="1880315" y="2136339"/>
            <a:ext cx="8513540" cy="2123658"/>
          </a:xfrm>
          <a:prstGeom prst="rect">
            <a:avLst/>
          </a:prstGeom>
        </p:spPr>
        <p:txBody>
          <a:bodyPr wrap="square">
            <a:spAutoFit/>
          </a:bodyPr>
          <a:lstStyle/>
          <a:p>
            <a:pPr marL="571500" indent="-571500">
              <a:buFont typeface="Arial" pitchFamily="34" charset="0"/>
              <a:buChar char="•"/>
            </a:pPr>
            <a:r>
              <a:rPr lang="en-AU" sz="4400" dirty="0"/>
              <a:t>strengthen </a:t>
            </a:r>
            <a:r>
              <a:rPr lang="en-AU" sz="4400" b="1" dirty="0">
                <a:solidFill>
                  <a:srgbClr val="FF0000"/>
                </a:solidFill>
                <a:effectLst>
                  <a:outerShdw blurRad="38100" dist="38100" dir="2700000" algn="tl">
                    <a:srgbClr val="000000">
                      <a:alpha val="43137"/>
                    </a:srgbClr>
                  </a:outerShdw>
                </a:effectLst>
              </a:rPr>
              <a:t>early</a:t>
            </a:r>
            <a:r>
              <a:rPr lang="en-AU" sz="4400" dirty="0"/>
              <a:t> </a:t>
            </a:r>
            <a:r>
              <a:rPr lang="en-AU" sz="4400" b="1" dirty="0">
                <a:solidFill>
                  <a:srgbClr val="FF0000"/>
                </a:solidFill>
                <a:effectLst>
                  <a:outerShdw blurRad="38100" dist="38100" dir="2700000" algn="tl">
                    <a:srgbClr val="000000">
                      <a:alpha val="43137"/>
                    </a:srgbClr>
                  </a:outerShdw>
                </a:effectLst>
              </a:rPr>
              <a:t>childhood</a:t>
            </a:r>
            <a:r>
              <a:rPr lang="en-AU" sz="4400" dirty="0"/>
              <a:t> education for children in rural and remotes communities</a:t>
            </a:r>
            <a:r>
              <a:rPr lang="en-AU" sz="4400" dirty="0" smtClean="0"/>
              <a:t>;</a:t>
            </a:r>
            <a:endParaRPr lang="en-AU" sz="4400" dirty="0"/>
          </a:p>
        </p:txBody>
      </p:sp>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Blueprint  </a:t>
            </a:r>
          </a:p>
          <a:p>
            <a:pPr algn="ctr"/>
            <a:r>
              <a:rPr lang="en-US" sz="5400" dirty="0" smtClean="0">
                <a:solidFill>
                  <a:schemeClr val="bg1"/>
                </a:solidFill>
                <a:latin typeface="Franklin Gothic Book" panose="020B0503020102020204" pitchFamily="34" charset="0"/>
              </a:rPr>
              <a:t>for action</a:t>
            </a:r>
            <a:endParaRPr lang="en-US" sz="5400" dirty="0">
              <a:solidFill>
                <a:schemeClr val="bg1"/>
              </a:solidFill>
              <a:effectLst/>
              <a:latin typeface="Franklin Gothic Book" panose="020B0503020102020204" pitchFamily="34" charset="0"/>
            </a:endParaRPr>
          </a:p>
        </p:txBody>
      </p:sp>
    </p:spTree>
    <p:extLst>
      <p:ext uri="{BB962C8B-B14F-4D97-AF65-F5344CB8AC3E}">
        <p14:creationId xmlns:p14="http://schemas.microsoft.com/office/powerpoint/2010/main" val="11914280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3" name="Rectangle 32"/>
          <p:cNvSpPr/>
          <p:nvPr/>
        </p:nvSpPr>
        <p:spPr>
          <a:xfrm>
            <a:off x="1880315" y="2136339"/>
            <a:ext cx="8513540" cy="2123658"/>
          </a:xfrm>
          <a:prstGeom prst="rect">
            <a:avLst/>
          </a:prstGeom>
        </p:spPr>
        <p:txBody>
          <a:bodyPr wrap="square">
            <a:spAutoFit/>
          </a:bodyPr>
          <a:lstStyle/>
          <a:p>
            <a:pPr marL="571500" indent="-571500">
              <a:buFont typeface="Arial" pitchFamily="34" charset="0"/>
              <a:buChar char="•"/>
            </a:pPr>
            <a:r>
              <a:rPr lang="en-AU" sz="4400" dirty="0" smtClean="0"/>
              <a:t>give </a:t>
            </a:r>
            <a:r>
              <a:rPr lang="en-AU" sz="4400" dirty="0"/>
              <a:t>students in rural and remote schools access to a </a:t>
            </a:r>
            <a:r>
              <a:rPr lang="en-AU" sz="4400" b="1" dirty="0">
                <a:solidFill>
                  <a:srgbClr val="FF0000"/>
                </a:solidFill>
                <a:effectLst>
                  <a:outerShdw blurRad="38100" dist="38100" dir="2700000" algn="tl">
                    <a:srgbClr val="000000">
                      <a:alpha val="43137"/>
                    </a:srgbClr>
                  </a:outerShdw>
                </a:effectLst>
              </a:rPr>
              <a:t>broad</a:t>
            </a:r>
            <a:r>
              <a:rPr lang="en-AU" sz="4400" dirty="0"/>
              <a:t> range of </a:t>
            </a:r>
            <a:r>
              <a:rPr lang="en-AU" sz="4400" b="1" dirty="0">
                <a:solidFill>
                  <a:srgbClr val="FF0000"/>
                </a:solidFill>
                <a:effectLst>
                  <a:outerShdw blurRad="38100" dist="38100" dir="2700000" algn="tl">
                    <a:srgbClr val="000000">
                      <a:alpha val="43137"/>
                    </a:srgbClr>
                  </a:outerShdw>
                </a:effectLst>
              </a:rPr>
              <a:t>curriculum</a:t>
            </a:r>
            <a:r>
              <a:rPr lang="en-AU" sz="4400" dirty="0"/>
              <a:t> opportunities</a:t>
            </a:r>
            <a:r>
              <a:rPr lang="en-AU" sz="4400" dirty="0" smtClean="0"/>
              <a:t>;</a:t>
            </a:r>
            <a:endParaRPr lang="en-AU" sz="4400" dirty="0"/>
          </a:p>
        </p:txBody>
      </p:sp>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Blueprint  </a:t>
            </a:r>
          </a:p>
          <a:p>
            <a:pPr algn="ctr"/>
            <a:r>
              <a:rPr lang="en-US" sz="5400" dirty="0" smtClean="0">
                <a:solidFill>
                  <a:schemeClr val="bg1"/>
                </a:solidFill>
                <a:latin typeface="Franklin Gothic Book" panose="020B0503020102020204" pitchFamily="34" charset="0"/>
              </a:rPr>
              <a:t>for action</a:t>
            </a:r>
            <a:endParaRPr lang="en-US" sz="5400" dirty="0">
              <a:solidFill>
                <a:schemeClr val="bg1"/>
              </a:solidFill>
              <a:effectLst/>
              <a:latin typeface="Franklin Gothic Book" panose="020B0503020102020204" pitchFamily="34" charset="0"/>
            </a:endParaRPr>
          </a:p>
        </p:txBody>
      </p:sp>
    </p:spTree>
    <p:extLst>
      <p:ext uri="{BB962C8B-B14F-4D97-AF65-F5344CB8AC3E}">
        <p14:creationId xmlns:p14="http://schemas.microsoft.com/office/powerpoint/2010/main" val="3867794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1880315" y="1859340"/>
            <a:ext cx="8253695" cy="5078313"/>
          </a:xfrm>
          <a:prstGeom prst="rect">
            <a:avLst/>
          </a:prstGeom>
        </p:spPr>
        <p:txBody>
          <a:bodyPr wrap="square">
            <a:spAutoFit/>
          </a:bodyPr>
          <a:lstStyle/>
          <a:p>
            <a:r>
              <a:rPr lang="en-AU" sz="4800" dirty="0" smtClean="0"/>
              <a:t>What is </a:t>
            </a:r>
            <a:r>
              <a:rPr lang="en-AU" sz="4800" b="1" dirty="0" smtClean="0">
                <a:solidFill>
                  <a:srgbClr val="C00000"/>
                </a:solidFill>
                <a:effectLst>
                  <a:outerShdw blurRad="38100" dist="38100" dir="2700000" algn="tl">
                    <a:srgbClr val="000000">
                      <a:alpha val="43137"/>
                    </a:srgbClr>
                  </a:outerShdw>
                </a:effectLst>
              </a:rPr>
              <a:t>rural</a:t>
            </a:r>
            <a:r>
              <a:rPr lang="en-AU" sz="4800" dirty="0" smtClean="0"/>
              <a:t> and </a:t>
            </a:r>
            <a:r>
              <a:rPr lang="en-AU" sz="4800" b="1" dirty="0" smtClean="0">
                <a:solidFill>
                  <a:srgbClr val="C00000"/>
                </a:solidFill>
                <a:effectLst>
                  <a:outerShdw blurRad="38100" dist="38100" dir="2700000" algn="tl">
                    <a:srgbClr val="000000">
                      <a:alpha val="43137"/>
                    </a:srgbClr>
                  </a:outerShdw>
                </a:effectLst>
              </a:rPr>
              <a:t>remote</a:t>
            </a:r>
            <a:r>
              <a:rPr lang="en-AU" sz="6000" b="1" dirty="0" smtClean="0">
                <a:solidFill>
                  <a:srgbClr val="6D3535"/>
                </a:solidFill>
                <a:effectLst>
                  <a:outerShdw blurRad="38100" dist="38100" dir="2700000" algn="tl">
                    <a:srgbClr val="000000">
                      <a:alpha val="43137"/>
                    </a:srgbClr>
                  </a:outerShdw>
                </a:effectLst>
              </a:rPr>
              <a:t>?</a:t>
            </a:r>
          </a:p>
          <a:p>
            <a:endParaRPr lang="en-AU" sz="1600" dirty="0"/>
          </a:p>
          <a:p>
            <a:r>
              <a:rPr lang="en-AU" sz="4800" dirty="0" smtClean="0"/>
              <a:t>DEC use a number of different indices and definitions:</a:t>
            </a:r>
          </a:p>
          <a:p>
            <a:pPr marL="685800" indent="-685800">
              <a:buFont typeface="Arial" pitchFamily="34" charset="0"/>
              <a:buChar char="•"/>
            </a:pPr>
            <a:r>
              <a:rPr lang="en-AU" sz="4800" dirty="0" smtClean="0"/>
              <a:t>Broadly speaking – not metropolitan (Sydney, Newcastle, Wollongong)</a:t>
            </a:r>
            <a:endParaRPr lang="en-AU" sz="4800" dirty="0"/>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Tree>
    <p:extLst>
      <p:ext uri="{BB962C8B-B14F-4D97-AF65-F5344CB8AC3E}">
        <p14:creationId xmlns:p14="http://schemas.microsoft.com/office/powerpoint/2010/main" val="23243907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Blueprint  </a:t>
            </a:r>
          </a:p>
          <a:p>
            <a:pPr algn="ctr"/>
            <a:r>
              <a:rPr lang="en-US" sz="5400" dirty="0" smtClean="0">
                <a:solidFill>
                  <a:schemeClr val="bg1"/>
                </a:solidFill>
                <a:latin typeface="Franklin Gothic Book" panose="020B0503020102020204" pitchFamily="34" charset="0"/>
              </a:rPr>
              <a:t>for action</a:t>
            </a:r>
            <a:endParaRPr lang="en-US" sz="5400" dirty="0">
              <a:solidFill>
                <a:schemeClr val="bg1"/>
              </a:solidFill>
              <a:effectLst/>
              <a:latin typeface="Franklin Gothic Book" panose="020B0503020102020204" pitchFamily="34" charset="0"/>
            </a:endParaRPr>
          </a:p>
        </p:txBody>
      </p:sp>
      <p:sp>
        <p:nvSpPr>
          <p:cNvPr id="35" name="Rectangle 34"/>
          <p:cNvSpPr/>
          <p:nvPr/>
        </p:nvSpPr>
        <p:spPr>
          <a:xfrm>
            <a:off x="1880315" y="2136339"/>
            <a:ext cx="8513540" cy="2800767"/>
          </a:xfrm>
          <a:prstGeom prst="rect">
            <a:avLst/>
          </a:prstGeom>
        </p:spPr>
        <p:txBody>
          <a:bodyPr wrap="square">
            <a:spAutoFit/>
          </a:bodyPr>
          <a:lstStyle/>
          <a:p>
            <a:pPr marL="571500" indent="-571500">
              <a:buFont typeface="Arial" pitchFamily="34" charset="0"/>
              <a:buChar char="•"/>
            </a:pPr>
            <a:r>
              <a:rPr lang="en-AU" sz="4400" dirty="0" smtClean="0"/>
              <a:t>provide </a:t>
            </a:r>
            <a:r>
              <a:rPr lang="en-AU" sz="4400" dirty="0"/>
              <a:t>new </a:t>
            </a:r>
            <a:r>
              <a:rPr lang="en-AU" sz="4400" b="1" dirty="0">
                <a:solidFill>
                  <a:srgbClr val="FF0000"/>
                </a:solidFill>
                <a:effectLst>
                  <a:outerShdw blurRad="38100" dist="38100" dir="2700000" algn="tl">
                    <a:srgbClr val="000000">
                      <a:alpha val="43137"/>
                    </a:srgbClr>
                  </a:outerShdw>
                </a:effectLst>
              </a:rPr>
              <a:t>incentives</a:t>
            </a:r>
            <a:r>
              <a:rPr lang="en-AU" sz="4400" dirty="0"/>
              <a:t> to attract and retain </a:t>
            </a:r>
            <a:r>
              <a:rPr lang="en-AU" sz="4400" b="1" dirty="0">
                <a:solidFill>
                  <a:srgbClr val="FF0000"/>
                </a:solidFill>
                <a:effectLst>
                  <a:outerShdw blurRad="38100" dist="38100" dir="2700000" algn="tl">
                    <a:srgbClr val="000000">
                      <a:alpha val="43137"/>
                    </a:srgbClr>
                  </a:outerShdw>
                </a:effectLst>
              </a:rPr>
              <a:t>quality teachers </a:t>
            </a:r>
            <a:r>
              <a:rPr lang="en-AU" sz="4400" dirty="0"/>
              <a:t>and school </a:t>
            </a:r>
            <a:r>
              <a:rPr lang="en-AU" sz="4400" b="1" dirty="0">
                <a:solidFill>
                  <a:srgbClr val="FF0000"/>
                </a:solidFill>
                <a:effectLst>
                  <a:outerShdw blurRad="38100" dist="38100" dir="2700000" algn="tl">
                    <a:srgbClr val="000000">
                      <a:alpha val="43137"/>
                    </a:srgbClr>
                  </a:outerShdw>
                </a:effectLst>
              </a:rPr>
              <a:t>leaders</a:t>
            </a:r>
            <a:r>
              <a:rPr lang="en-AU" sz="4400" dirty="0"/>
              <a:t> to rural and remote schools</a:t>
            </a:r>
            <a:r>
              <a:rPr lang="en-AU" sz="4400" dirty="0" smtClean="0"/>
              <a:t>;</a:t>
            </a:r>
            <a:endParaRPr lang="en-AU" sz="4400" dirty="0"/>
          </a:p>
        </p:txBody>
      </p:sp>
    </p:spTree>
    <p:extLst>
      <p:ext uri="{BB962C8B-B14F-4D97-AF65-F5344CB8AC3E}">
        <p14:creationId xmlns:p14="http://schemas.microsoft.com/office/powerpoint/2010/main" val="6925723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Blueprint  </a:t>
            </a:r>
          </a:p>
          <a:p>
            <a:pPr algn="ctr"/>
            <a:r>
              <a:rPr lang="en-US" sz="5400" dirty="0" smtClean="0">
                <a:solidFill>
                  <a:schemeClr val="bg1"/>
                </a:solidFill>
                <a:latin typeface="Franklin Gothic Book" panose="020B0503020102020204" pitchFamily="34" charset="0"/>
              </a:rPr>
              <a:t>for action</a:t>
            </a:r>
            <a:endParaRPr lang="en-US" sz="5400" dirty="0">
              <a:solidFill>
                <a:schemeClr val="bg1"/>
              </a:solidFill>
              <a:effectLst/>
              <a:latin typeface="Franklin Gothic Book" panose="020B0503020102020204" pitchFamily="34" charset="0"/>
            </a:endParaRPr>
          </a:p>
        </p:txBody>
      </p:sp>
      <p:sp>
        <p:nvSpPr>
          <p:cNvPr id="32" name="Rectangle 31"/>
          <p:cNvSpPr/>
          <p:nvPr/>
        </p:nvSpPr>
        <p:spPr>
          <a:xfrm>
            <a:off x="1880315" y="2136339"/>
            <a:ext cx="8513540" cy="3477875"/>
          </a:xfrm>
          <a:prstGeom prst="rect">
            <a:avLst/>
          </a:prstGeom>
        </p:spPr>
        <p:txBody>
          <a:bodyPr wrap="square">
            <a:spAutoFit/>
          </a:bodyPr>
          <a:lstStyle/>
          <a:p>
            <a:pPr marL="571500" indent="-571500">
              <a:buFont typeface="Arial" pitchFamily="34" charset="0"/>
              <a:buChar char="•"/>
            </a:pPr>
            <a:r>
              <a:rPr lang="en-AU" sz="4400" dirty="0" smtClean="0"/>
              <a:t>better </a:t>
            </a:r>
            <a:r>
              <a:rPr lang="en-AU" sz="4400" dirty="0"/>
              <a:t>support schools to meet student needs by establishing </a:t>
            </a:r>
            <a:r>
              <a:rPr lang="en-AU" sz="4400" b="1" dirty="0">
                <a:solidFill>
                  <a:srgbClr val="FF0000"/>
                </a:solidFill>
                <a:effectLst>
                  <a:outerShdw blurRad="38100" dist="38100" dir="2700000" algn="tl">
                    <a:srgbClr val="000000">
                      <a:alpha val="43137"/>
                    </a:srgbClr>
                  </a:outerShdw>
                </a:effectLst>
              </a:rPr>
              <a:t>15 specialist centres</a:t>
            </a:r>
            <a:r>
              <a:rPr lang="en-AU" sz="4400" dirty="0"/>
              <a:t> to coordinate </a:t>
            </a:r>
            <a:r>
              <a:rPr lang="en-AU" sz="4400" b="1" dirty="0">
                <a:solidFill>
                  <a:srgbClr val="FF0000"/>
                </a:solidFill>
                <a:effectLst>
                  <a:outerShdw blurRad="38100" dist="38100" dir="2700000" algn="tl">
                    <a:srgbClr val="000000">
                      <a:alpha val="43137"/>
                    </a:srgbClr>
                  </a:outerShdw>
                </a:effectLst>
              </a:rPr>
              <a:t>inter-agency health </a:t>
            </a:r>
            <a:r>
              <a:rPr lang="en-AU" sz="4400" dirty="0"/>
              <a:t>and </a:t>
            </a:r>
            <a:r>
              <a:rPr lang="en-AU" sz="4400" b="1" dirty="0">
                <a:solidFill>
                  <a:srgbClr val="FF0000"/>
                </a:solidFill>
                <a:effectLst>
                  <a:outerShdw blurRad="38100" dist="38100" dir="2700000" algn="tl">
                    <a:srgbClr val="000000">
                      <a:alpha val="43137"/>
                    </a:srgbClr>
                  </a:outerShdw>
                </a:effectLst>
              </a:rPr>
              <a:t>wellbeing</a:t>
            </a:r>
            <a:r>
              <a:rPr lang="en-AU" sz="4400" dirty="0"/>
              <a:t> services</a:t>
            </a:r>
          </a:p>
        </p:txBody>
      </p:sp>
    </p:spTree>
    <p:extLst>
      <p:ext uri="{BB962C8B-B14F-4D97-AF65-F5344CB8AC3E}">
        <p14:creationId xmlns:p14="http://schemas.microsoft.com/office/powerpoint/2010/main" val="18521361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Blueprint  </a:t>
            </a:r>
          </a:p>
          <a:p>
            <a:pPr algn="ctr"/>
            <a:r>
              <a:rPr lang="en-US" sz="5400" dirty="0" smtClean="0">
                <a:solidFill>
                  <a:schemeClr val="bg1"/>
                </a:solidFill>
                <a:latin typeface="Franklin Gothic Book" panose="020B0503020102020204" pitchFamily="34" charset="0"/>
              </a:rPr>
              <a:t>for action</a:t>
            </a:r>
            <a:endParaRPr lang="en-US" sz="5400" dirty="0">
              <a:solidFill>
                <a:schemeClr val="bg1"/>
              </a:solidFill>
              <a:effectLst/>
              <a:latin typeface="Franklin Gothic Book" panose="020B0503020102020204" pitchFamily="34" charset="0"/>
            </a:endParaRPr>
          </a:p>
        </p:txBody>
      </p:sp>
      <p:pic>
        <p:nvPicPr>
          <p:cNvPr id="32" name="Picture 2"/>
          <p:cNvPicPr>
            <a:picLocks noChangeAspect="1" noChangeArrowheads="1"/>
          </p:cNvPicPr>
          <p:nvPr/>
        </p:nvPicPr>
        <p:blipFill rotWithShape="1">
          <a:blip r:embed="rId10">
            <a:clrChange>
              <a:clrFrom>
                <a:srgbClr val="F6FAE8"/>
              </a:clrFrom>
              <a:clrTo>
                <a:srgbClr val="F6FAE8">
                  <a:alpha val="0"/>
                </a:srgbClr>
              </a:clrTo>
            </a:clrChange>
            <a:extLst>
              <a:ext uri="{28A0092B-C50C-407E-A947-70E740481C1C}">
                <a14:useLocalDpi xmlns:a14="http://schemas.microsoft.com/office/drawing/2010/main" val="0"/>
              </a:ext>
            </a:extLst>
          </a:blip>
          <a:srcRect l="22506" t="20504" r="22113" b="14493"/>
          <a:stretch/>
        </p:blipFill>
        <p:spPr bwMode="auto">
          <a:xfrm>
            <a:off x="2221925" y="1768414"/>
            <a:ext cx="7626307" cy="503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66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Effective Partnerships  </a:t>
            </a:r>
          </a:p>
          <a:p>
            <a:pPr algn="ctr"/>
            <a:r>
              <a:rPr lang="en-US" sz="5400" dirty="0" smtClean="0">
                <a:solidFill>
                  <a:schemeClr val="bg1"/>
                </a:solidFill>
                <a:latin typeface="Franklin Gothic Book" panose="020B0503020102020204" pitchFamily="34" charset="0"/>
              </a:rPr>
              <a:t>and Connections</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2987079" y="3618473"/>
            <a:ext cx="6096000" cy="1477328"/>
          </a:xfrm>
          <a:prstGeom prst="rect">
            <a:avLst/>
          </a:prstGeom>
        </p:spPr>
        <p:txBody>
          <a:bodyPr>
            <a:spAutoFit/>
          </a:bodyPr>
          <a:lstStyle/>
          <a:p>
            <a:endParaRPr lang="en-AU" dirty="0"/>
          </a:p>
          <a:p>
            <a:r>
              <a:rPr lang="en-AU" dirty="0"/>
              <a:t> </a:t>
            </a:r>
            <a:r>
              <a:rPr lang="en-AU" b="1" dirty="0"/>
              <a:t>Current State</a:t>
            </a:r>
            <a:r>
              <a:rPr lang="en-AU" dirty="0"/>
              <a:t>	</a:t>
            </a:r>
            <a:r>
              <a:rPr lang="en-AU" b="1" dirty="0"/>
              <a:t>Future State</a:t>
            </a:r>
            <a:r>
              <a:rPr lang="en-AU" dirty="0"/>
              <a:t>	</a:t>
            </a:r>
          </a:p>
          <a:p>
            <a:endParaRPr lang="en-AU" dirty="0"/>
          </a:p>
          <a:p>
            <a:r>
              <a:rPr lang="en-AU" dirty="0"/>
              <a:t>	</a:t>
            </a:r>
          </a:p>
          <a:p>
            <a:r>
              <a:rPr lang="en-AU" dirty="0"/>
              <a:t>	</a:t>
            </a:r>
          </a:p>
        </p:txBody>
      </p:sp>
      <p:graphicFrame>
        <p:nvGraphicFramePr>
          <p:cNvPr id="4" name="Table 3"/>
          <p:cNvGraphicFramePr>
            <a:graphicFrameLocks noGrp="1"/>
          </p:cNvGraphicFramePr>
          <p:nvPr>
            <p:extLst>
              <p:ext uri="{D42A27DB-BD31-4B8C-83A1-F6EECF244321}">
                <p14:modId xmlns:p14="http://schemas.microsoft.com/office/powerpoint/2010/main" val="2110259557"/>
              </p:ext>
            </p:extLst>
          </p:nvPr>
        </p:nvGraphicFramePr>
        <p:xfrm>
          <a:off x="2039513" y="1775538"/>
          <a:ext cx="8128000" cy="5029200"/>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en-AU" sz="2400" dirty="0" smtClean="0"/>
                        <a:t>Current state</a:t>
                      </a:r>
                      <a:endParaRPr lang="en-AU" sz="2400" dirty="0"/>
                    </a:p>
                  </a:txBody>
                  <a:tcPr/>
                </a:tc>
                <a:tc>
                  <a:txBody>
                    <a:bodyPr/>
                    <a:lstStyle/>
                    <a:p>
                      <a:pPr algn="ctr"/>
                      <a:r>
                        <a:rPr lang="en-AU" sz="2400" dirty="0" smtClean="0"/>
                        <a:t>Future State</a:t>
                      </a:r>
                      <a:endParaRPr lang="en-AU" sz="2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400" dirty="0" smtClean="0"/>
                        <a:t>Access to </a:t>
                      </a:r>
                      <a:r>
                        <a:rPr lang="en-AU" sz="2400" b="1" dirty="0" smtClean="0">
                          <a:solidFill>
                            <a:srgbClr val="FF0000"/>
                          </a:solidFill>
                          <a:effectLst>
                            <a:outerShdw blurRad="38100" dist="38100" dir="2700000" algn="tl">
                              <a:srgbClr val="000000">
                                <a:alpha val="43137"/>
                              </a:srgbClr>
                            </a:outerShdw>
                          </a:effectLst>
                        </a:rPr>
                        <a:t>allied health </a:t>
                      </a:r>
                      <a:r>
                        <a:rPr lang="en-AU" sz="2400" dirty="0" smtClean="0"/>
                        <a:t>services in rural and remote communities may be </a:t>
                      </a:r>
                      <a:r>
                        <a:rPr lang="en-AU" sz="2400" b="1" dirty="0" smtClean="0">
                          <a:solidFill>
                            <a:srgbClr val="FF0000"/>
                          </a:solidFill>
                          <a:effectLst>
                            <a:outerShdw blurRad="38100" dist="38100" dir="2700000" algn="tl">
                              <a:srgbClr val="000000">
                                <a:alpha val="43137"/>
                              </a:srgbClr>
                            </a:outerShdw>
                          </a:effectLst>
                        </a:rPr>
                        <a:t>limited</a:t>
                      </a:r>
                      <a:r>
                        <a:rPr lang="en-AU" sz="2400" dirty="0" smtClean="0"/>
                        <a:t> or non-existent.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400" b="1" dirty="0" smtClean="0">
                          <a:solidFill>
                            <a:srgbClr val="FF0000"/>
                          </a:solidFill>
                          <a:effectLst>
                            <a:outerShdw blurRad="38100" dist="38100" dir="2700000" algn="tl">
                              <a:srgbClr val="000000">
                                <a:alpha val="43137"/>
                              </a:srgbClr>
                            </a:outerShdw>
                          </a:effectLst>
                        </a:rPr>
                        <a:t>Specialist centres </a:t>
                      </a:r>
                      <a:r>
                        <a:rPr lang="en-AU" sz="2400" dirty="0" smtClean="0"/>
                        <a:t>coordinate and provide rural and remote schools with </a:t>
                      </a:r>
                      <a:r>
                        <a:rPr lang="en-AU" sz="2400" b="1" dirty="0" smtClean="0">
                          <a:solidFill>
                            <a:srgbClr val="FF0000"/>
                          </a:solidFill>
                          <a:effectLst>
                            <a:outerShdw blurRad="38100" dist="38100" dir="2700000" algn="tl">
                              <a:srgbClr val="000000">
                                <a:alpha val="43137"/>
                              </a:srgbClr>
                            </a:outerShdw>
                          </a:effectLst>
                        </a:rPr>
                        <a:t>access</a:t>
                      </a:r>
                      <a:r>
                        <a:rPr lang="en-AU" sz="2400" dirty="0" smtClean="0"/>
                        <a:t> to the expertise and assistance they require from </a:t>
                      </a:r>
                      <a:r>
                        <a:rPr lang="en-AU" sz="2400" b="1" dirty="0" smtClean="0">
                          <a:solidFill>
                            <a:srgbClr val="FF0000"/>
                          </a:solidFill>
                          <a:effectLst>
                            <a:outerShdw blurRad="38100" dist="38100" dir="2700000" algn="tl">
                              <a:srgbClr val="000000">
                                <a:alpha val="43137"/>
                              </a:srgbClr>
                            </a:outerShdw>
                          </a:effectLst>
                        </a:rPr>
                        <a:t>allied health </a:t>
                      </a:r>
                      <a:r>
                        <a:rPr lang="en-AU" sz="2400" dirty="0" smtClean="0"/>
                        <a:t>services.</a:t>
                      </a:r>
                    </a:p>
                  </a:txBody>
                  <a:tcPr/>
                </a:tc>
              </a:tr>
              <a:tr h="370840">
                <a:tc>
                  <a:txBody>
                    <a:bodyPr/>
                    <a:lstStyle/>
                    <a:p>
                      <a:r>
                        <a:rPr lang="en-AU" sz="2400" b="0" i="0" u="none" strike="noStrike" kern="1200" baseline="0" dirty="0" smtClean="0">
                          <a:solidFill>
                            <a:schemeClr val="dk1"/>
                          </a:solidFill>
                          <a:latin typeface="+mn-lt"/>
                          <a:ea typeface="+mn-ea"/>
                          <a:cs typeface="+mn-cs"/>
                        </a:rPr>
                        <a:t>School staff and leaders have varying skills and expertise in facilitating support for students with additional learning needs.</a:t>
                      </a:r>
                    </a:p>
                  </a:txBody>
                  <a:tcPr/>
                </a:tc>
                <a:tc>
                  <a:txBody>
                    <a:bodyPr/>
                    <a:lstStyle/>
                    <a:p>
                      <a:r>
                        <a:rPr lang="en-AU" sz="2400" b="0" i="0" u="none" strike="noStrike" kern="1200" baseline="0" dirty="0" smtClean="0">
                          <a:solidFill>
                            <a:schemeClr val="dk1"/>
                          </a:solidFill>
                          <a:latin typeface="+mn-lt"/>
                          <a:ea typeface="+mn-ea"/>
                          <a:cs typeface="+mn-cs"/>
                        </a:rPr>
                        <a:t> Teachers and school leaders have access to professional learning and expert advice so they can meet the learning and support needs of every student. </a:t>
                      </a:r>
                    </a:p>
                  </a:txBody>
                  <a:tcPr/>
                </a:tc>
              </a:tr>
            </a:tbl>
          </a:graphicData>
        </a:graphic>
      </p:graphicFrame>
    </p:spTree>
    <p:extLst>
      <p:ext uri="{BB962C8B-B14F-4D97-AF65-F5344CB8AC3E}">
        <p14:creationId xmlns:p14="http://schemas.microsoft.com/office/powerpoint/2010/main" val="22341451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Effective Partnerships  </a:t>
            </a:r>
          </a:p>
          <a:p>
            <a:pPr algn="ctr"/>
            <a:r>
              <a:rPr lang="en-US" sz="5400" dirty="0" smtClean="0">
                <a:solidFill>
                  <a:schemeClr val="bg1"/>
                </a:solidFill>
                <a:latin typeface="Franklin Gothic Book" panose="020B0503020102020204" pitchFamily="34" charset="0"/>
              </a:rPr>
              <a:t>and Connections</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1750167" y="1890865"/>
            <a:ext cx="8643688" cy="3139321"/>
          </a:xfrm>
          <a:prstGeom prst="rect">
            <a:avLst/>
          </a:prstGeom>
        </p:spPr>
        <p:txBody>
          <a:bodyPr wrap="square">
            <a:spAutoFit/>
          </a:bodyPr>
          <a:lstStyle/>
          <a:p>
            <a:r>
              <a:rPr lang="en-AU" sz="4000" b="1" dirty="0" smtClean="0">
                <a:solidFill>
                  <a:srgbClr val="C00000"/>
                </a:solidFill>
                <a:effectLst>
                  <a:outerShdw blurRad="38100" dist="38100" dir="2700000" algn="tl">
                    <a:srgbClr val="000000">
                      <a:alpha val="43137"/>
                    </a:srgbClr>
                  </a:outerShdw>
                </a:effectLst>
              </a:rPr>
              <a:t>SPECIALIST CENTRES</a:t>
            </a:r>
            <a:endParaRPr lang="en-AU" sz="4000" b="1" dirty="0">
              <a:solidFill>
                <a:srgbClr val="C00000"/>
              </a:solidFill>
              <a:effectLst>
                <a:outerShdw blurRad="38100" dist="38100" dir="2700000" algn="tl">
                  <a:srgbClr val="000000">
                    <a:alpha val="43137"/>
                  </a:srgbClr>
                </a:outerShdw>
              </a:effectLst>
            </a:endParaRPr>
          </a:p>
          <a:p>
            <a:r>
              <a:rPr lang="en-AU" sz="3200" dirty="0" smtClean="0"/>
              <a:t>By </a:t>
            </a:r>
            <a:r>
              <a:rPr lang="en-AU" sz="3200" b="1" dirty="0" smtClean="0">
                <a:solidFill>
                  <a:srgbClr val="FF0000"/>
                </a:solidFill>
                <a:effectLst>
                  <a:outerShdw blurRad="38100" dist="38100" dir="2700000" algn="tl">
                    <a:srgbClr val="000000">
                      <a:alpha val="43137"/>
                    </a:srgbClr>
                  </a:outerShdw>
                </a:effectLst>
              </a:rPr>
              <a:t>2017</a:t>
            </a:r>
            <a:r>
              <a:rPr lang="en-AU" sz="3200" dirty="0" smtClean="0"/>
              <a:t> all </a:t>
            </a:r>
            <a:r>
              <a:rPr lang="en-AU" sz="3200" b="1" dirty="0">
                <a:solidFill>
                  <a:srgbClr val="FF0000"/>
                </a:solidFill>
                <a:effectLst>
                  <a:outerShdw blurRad="38100" dist="38100" dir="2700000" algn="tl">
                    <a:srgbClr val="000000">
                      <a:alpha val="43137"/>
                    </a:srgbClr>
                  </a:outerShdw>
                </a:effectLst>
              </a:rPr>
              <a:t>15</a:t>
            </a:r>
            <a:r>
              <a:rPr lang="en-AU" sz="3200" dirty="0"/>
              <a:t> specialist centres </a:t>
            </a:r>
            <a:r>
              <a:rPr lang="en-AU" sz="3200" dirty="0" smtClean="0"/>
              <a:t>will be operating </a:t>
            </a:r>
            <a:r>
              <a:rPr lang="en-AU" sz="3200" dirty="0"/>
              <a:t>in rural and remote NSW to provide </a:t>
            </a:r>
            <a:r>
              <a:rPr lang="en-AU" sz="3200" b="1" dirty="0">
                <a:solidFill>
                  <a:srgbClr val="FF0000"/>
                </a:solidFill>
                <a:effectLst>
                  <a:outerShdw blurRad="38100" dist="38100" dir="2700000" algn="tl">
                    <a:srgbClr val="000000">
                      <a:alpha val="43137"/>
                    </a:srgbClr>
                  </a:outerShdw>
                </a:effectLst>
              </a:rPr>
              <a:t>expert</a:t>
            </a:r>
            <a:r>
              <a:rPr lang="en-AU" sz="3200" dirty="0"/>
              <a:t> and </a:t>
            </a:r>
            <a:r>
              <a:rPr lang="en-AU" sz="3200" b="1" dirty="0">
                <a:solidFill>
                  <a:srgbClr val="FF0000"/>
                </a:solidFill>
                <a:effectLst>
                  <a:outerShdw blurRad="38100" dist="38100" dir="2700000" algn="tl">
                    <a:srgbClr val="000000">
                      <a:alpha val="43137"/>
                    </a:srgbClr>
                  </a:outerShdw>
                </a:effectLst>
              </a:rPr>
              <a:t>coordinated advice </a:t>
            </a:r>
            <a:r>
              <a:rPr lang="en-AU" sz="3200" dirty="0"/>
              <a:t>and </a:t>
            </a:r>
            <a:r>
              <a:rPr lang="en-AU" sz="3200" b="1" dirty="0">
                <a:solidFill>
                  <a:srgbClr val="FF0000"/>
                </a:solidFill>
                <a:effectLst>
                  <a:outerShdw blurRad="38100" dist="38100" dir="2700000" algn="tl">
                    <a:srgbClr val="000000">
                      <a:alpha val="43137"/>
                    </a:srgbClr>
                  </a:outerShdw>
                </a:effectLst>
              </a:rPr>
              <a:t>support services </a:t>
            </a:r>
            <a:r>
              <a:rPr lang="en-AU" sz="3200" dirty="0"/>
              <a:t>to schools. </a:t>
            </a:r>
            <a:endParaRPr lang="en-AU" sz="3200" dirty="0" smtClean="0"/>
          </a:p>
          <a:p>
            <a:endParaRPr lang="en-AU" sz="1200" dirty="0"/>
          </a:p>
          <a:p>
            <a:r>
              <a:rPr lang="en-AU" dirty="0"/>
              <a:t>	</a:t>
            </a:r>
          </a:p>
        </p:txBody>
      </p:sp>
    </p:spTree>
    <p:extLst>
      <p:ext uri="{BB962C8B-B14F-4D97-AF65-F5344CB8AC3E}">
        <p14:creationId xmlns:p14="http://schemas.microsoft.com/office/powerpoint/2010/main" val="29972835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Effective Partnerships  </a:t>
            </a:r>
          </a:p>
          <a:p>
            <a:pPr algn="ctr"/>
            <a:r>
              <a:rPr lang="en-US" sz="5400" dirty="0" smtClean="0">
                <a:solidFill>
                  <a:schemeClr val="bg1"/>
                </a:solidFill>
                <a:latin typeface="Franklin Gothic Book" panose="020B0503020102020204" pitchFamily="34" charset="0"/>
              </a:rPr>
              <a:t>and Connections</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1750167" y="1890865"/>
            <a:ext cx="8643688" cy="4647426"/>
          </a:xfrm>
          <a:prstGeom prst="rect">
            <a:avLst/>
          </a:prstGeom>
        </p:spPr>
        <p:txBody>
          <a:bodyPr wrap="square">
            <a:spAutoFit/>
          </a:bodyPr>
          <a:lstStyle/>
          <a:p>
            <a:r>
              <a:rPr lang="en-AU" sz="4000" b="1" dirty="0" smtClean="0">
                <a:solidFill>
                  <a:srgbClr val="C00000"/>
                </a:solidFill>
                <a:effectLst>
                  <a:outerShdw blurRad="38100" dist="38100" dir="2700000" algn="tl">
                    <a:srgbClr val="000000">
                      <a:alpha val="43137"/>
                    </a:srgbClr>
                  </a:outerShdw>
                </a:effectLst>
              </a:rPr>
              <a:t>SPECIALIST CENTRES</a:t>
            </a:r>
            <a:endParaRPr lang="en-AU" sz="4000" b="1" dirty="0">
              <a:solidFill>
                <a:srgbClr val="C00000"/>
              </a:solidFill>
              <a:effectLst>
                <a:outerShdw blurRad="38100" dist="38100" dir="2700000" algn="tl">
                  <a:srgbClr val="000000">
                    <a:alpha val="43137"/>
                  </a:srgbClr>
                </a:outerShdw>
              </a:effectLst>
            </a:endParaRPr>
          </a:p>
          <a:p>
            <a:r>
              <a:rPr lang="en-AU" sz="3200" dirty="0" smtClean="0"/>
              <a:t>The </a:t>
            </a:r>
            <a:r>
              <a:rPr lang="en-AU" sz="3200" dirty="0"/>
              <a:t>Department’s network of specialist centres will assist schools as they identify and put in place the critical </a:t>
            </a:r>
            <a:r>
              <a:rPr lang="en-AU" sz="3200" b="1" dirty="0">
                <a:solidFill>
                  <a:srgbClr val="FF0000"/>
                </a:solidFill>
                <a:effectLst>
                  <a:outerShdw blurRad="38100" dist="38100" dir="2700000" algn="tl">
                    <a:srgbClr val="000000">
                      <a:alpha val="43137"/>
                    </a:srgbClr>
                  </a:outerShdw>
                </a:effectLst>
              </a:rPr>
              <a:t>“wrap around”</a:t>
            </a:r>
            <a:r>
              <a:rPr lang="en-AU" sz="3200" dirty="0"/>
              <a:t> </a:t>
            </a:r>
            <a:r>
              <a:rPr lang="en-AU" sz="3200" dirty="0" smtClean="0"/>
              <a:t>support </a:t>
            </a:r>
            <a:r>
              <a:rPr lang="en-AU" sz="3200" dirty="0"/>
              <a:t>for children and young people they determine to be most </a:t>
            </a:r>
            <a:r>
              <a:rPr lang="en-AU" sz="3200" b="1" dirty="0">
                <a:solidFill>
                  <a:srgbClr val="FF0000"/>
                </a:solidFill>
                <a:effectLst>
                  <a:outerShdw blurRad="38100" dist="38100" dir="2700000" algn="tl">
                    <a:srgbClr val="000000">
                      <a:alpha val="43137"/>
                    </a:srgbClr>
                  </a:outerShdw>
                </a:effectLst>
              </a:rPr>
              <a:t>at risk</a:t>
            </a:r>
            <a:r>
              <a:rPr lang="en-AU" sz="3200" dirty="0"/>
              <a:t>. This will be done by using </a:t>
            </a:r>
            <a:r>
              <a:rPr lang="en-AU" sz="3200" b="1" dirty="0">
                <a:solidFill>
                  <a:srgbClr val="FF0000"/>
                </a:solidFill>
                <a:effectLst>
                  <a:outerShdw blurRad="38100" dist="38100" dir="2700000" algn="tl">
                    <a:srgbClr val="000000">
                      <a:alpha val="43137"/>
                    </a:srgbClr>
                  </a:outerShdw>
                </a:effectLst>
              </a:rPr>
              <a:t>departmental expertise </a:t>
            </a:r>
            <a:r>
              <a:rPr lang="en-AU" sz="3200" dirty="0"/>
              <a:t>and directly </a:t>
            </a:r>
            <a:r>
              <a:rPr lang="en-AU" sz="3200" b="1" dirty="0">
                <a:solidFill>
                  <a:srgbClr val="FF0000"/>
                </a:solidFill>
                <a:effectLst>
                  <a:outerShdw blurRad="38100" dist="38100" dir="2700000" algn="tl">
                    <a:srgbClr val="000000">
                      <a:alpha val="43137"/>
                    </a:srgbClr>
                  </a:outerShdw>
                </a:effectLst>
              </a:rPr>
              <a:t>linking</a:t>
            </a:r>
            <a:r>
              <a:rPr lang="en-AU" sz="3200" dirty="0"/>
              <a:t> schools and families with </a:t>
            </a:r>
            <a:r>
              <a:rPr lang="en-AU" sz="3200" b="1" dirty="0">
                <a:solidFill>
                  <a:srgbClr val="FF0000"/>
                </a:solidFill>
                <a:effectLst>
                  <a:outerShdw blurRad="38100" dist="38100" dir="2700000" algn="tl">
                    <a:srgbClr val="000000">
                      <a:alpha val="43137"/>
                    </a:srgbClr>
                  </a:outerShdw>
                </a:effectLst>
              </a:rPr>
              <a:t>government </a:t>
            </a:r>
            <a:r>
              <a:rPr lang="en-AU" sz="3200" dirty="0"/>
              <a:t>and </a:t>
            </a:r>
            <a:r>
              <a:rPr lang="en-AU" sz="3200" b="1" dirty="0">
                <a:solidFill>
                  <a:srgbClr val="FF0000"/>
                </a:solidFill>
                <a:effectLst>
                  <a:outerShdw blurRad="38100" dist="38100" dir="2700000" algn="tl">
                    <a:srgbClr val="000000">
                      <a:alpha val="43137"/>
                    </a:srgbClr>
                  </a:outerShdw>
                </a:effectLst>
              </a:rPr>
              <a:t>non-government</a:t>
            </a:r>
            <a:r>
              <a:rPr lang="en-AU" sz="3200" dirty="0"/>
              <a:t> specialist </a:t>
            </a:r>
            <a:r>
              <a:rPr lang="en-AU" sz="3200" b="1" dirty="0">
                <a:solidFill>
                  <a:srgbClr val="FF0000"/>
                </a:solidFill>
                <a:effectLst>
                  <a:outerShdw blurRad="38100" dist="38100" dir="2700000" algn="tl">
                    <a:srgbClr val="000000">
                      <a:alpha val="43137"/>
                    </a:srgbClr>
                  </a:outerShdw>
                </a:effectLst>
              </a:rPr>
              <a:t>services</a:t>
            </a:r>
            <a:r>
              <a:rPr lang="en-AU" sz="3200" dirty="0"/>
              <a:t> across </a:t>
            </a:r>
            <a:r>
              <a:rPr lang="en-AU" sz="3200" dirty="0">
                <a:solidFill>
                  <a:srgbClr val="FF0000"/>
                </a:solidFill>
                <a:effectLst>
                  <a:outerShdw blurRad="38100" dist="38100" dir="2700000" algn="tl">
                    <a:srgbClr val="000000">
                      <a:alpha val="43137"/>
                    </a:srgbClr>
                  </a:outerShdw>
                </a:effectLst>
              </a:rPr>
              <a:t>health</a:t>
            </a:r>
            <a:r>
              <a:rPr lang="en-AU" sz="3200" dirty="0"/>
              <a:t> and </a:t>
            </a:r>
            <a:r>
              <a:rPr lang="en-AU" sz="3200" b="1" dirty="0">
                <a:solidFill>
                  <a:srgbClr val="FF0000"/>
                </a:solidFill>
                <a:effectLst>
                  <a:outerShdw blurRad="38100" dist="38100" dir="2700000" algn="tl">
                    <a:srgbClr val="000000">
                      <a:alpha val="43137"/>
                    </a:srgbClr>
                  </a:outerShdw>
                </a:effectLst>
              </a:rPr>
              <a:t>community</a:t>
            </a:r>
            <a:r>
              <a:rPr lang="en-AU" sz="3200" dirty="0"/>
              <a:t> services. </a:t>
            </a:r>
            <a:r>
              <a:rPr lang="en-AU" dirty="0"/>
              <a:t>	</a:t>
            </a:r>
          </a:p>
        </p:txBody>
      </p:sp>
    </p:spTree>
    <p:extLst>
      <p:ext uri="{BB962C8B-B14F-4D97-AF65-F5344CB8AC3E}">
        <p14:creationId xmlns:p14="http://schemas.microsoft.com/office/powerpoint/2010/main" val="35190992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Effective Partnerships  </a:t>
            </a:r>
          </a:p>
          <a:p>
            <a:pPr algn="ctr"/>
            <a:r>
              <a:rPr lang="en-US" sz="5400" dirty="0" smtClean="0">
                <a:solidFill>
                  <a:schemeClr val="bg1"/>
                </a:solidFill>
                <a:latin typeface="Franklin Gothic Book" panose="020B0503020102020204" pitchFamily="34" charset="0"/>
              </a:rPr>
              <a:t>and Connections</a:t>
            </a:r>
            <a:endParaRPr lang="en-US" sz="5400" dirty="0">
              <a:solidFill>
                <a:schemeClr val="bg1"/>
              </a:solidFill>
              <a:effectLst/>
              <a:latin typeface="Franklin Gothic Book" panose="020B05030201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120468330"/>
              </p:ext>
            </p:extLst>
          </p:nvPr>
        </p:nvGraphicFramePr>
        <p:xfrm>
          <a:off x="2039513" y="1775538"/>
          <a:ext cx="8128000" cy="4663440"/>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en-AU" sz="2400" dirty="0" smtClean="0"/>
                        <a:t>Current state</a:t>
                      </a:r>
                      <a:endParaRPr lang="en-AU" sz="2400" dirty="0"/>
                    </a:p>
                  </a:txBody>
                  <a:tcPr/>
                </a:tc>
                <a:tc>
                  <a:txBody>
                    <a:bodyPr/>
                    <a:lstStyle/>
                    <a:p>
                      <a:pPr algn="ctr"/>
                      <a:r>
                        <a:rPr lang="en-AU" sz="2400" dirty="0" smtClean="0"/>
                        <a:t>Future State</a:t>
                      </a:r>
                      <a:endParaRPr lang="en-AU" sz="2400" dirty="0"/>
                    </a:p>
                  </a:txBody>
                  <a:tcPr/>
                </a:tc>
              </a:tr>
              <a:tr h="370840">
                <a:tc>
                  <a:txBody>
                    <a:bodyPr/>
                    <a:lstStyle/>
                    <a:p>
                      <a:r>
                        <a:rPr lang="en-AU" sz="2400" b="0" i="0" u="none" strike="noStrike" kern="1200" baseline="0" dirty="0" smtClean="0">
                          <a:solidFill>
                            <a:schemeClr val="dk1"/>
                          </a:solidFill>
                          <a:latin typeface="+mn-lt"/>
                          <a:ea typeface="+mn-ea"/>
                          <a:cs typeface="+mn-cs"/>
                        </a:rPr>
                        <a:t> </a:t>
                      </a:r>
                      <a:r>
                        <a:rPr lang="en-AU" sz="2400" b="1" i="0" u="none" strike="noStrike" kern="1200" baseline="0" dirty="0" smtClean="0">
                          <a:solidFill>
                            <a:srgbClr val="FF0000"/>
                          </a:solidFill>
                          <a:effectLst>
                            <a:outerShdw blurRad="38100" dist="38100" dir="2700000" algn="tl">
                              <a:srgbClr val="000000">
                                <a:alpha val="43137"/>
                              </a:srgbClr>
                            </a:outerShdw>
                          </a:effectLst>
                          <a:latin typeface="+mn-lt"/>
                          <a:ea typeface="+mn-ea"/>
                          <a:cs typeface="+mn-cs"/>
                        </a:rPr>
                        <a:t>State boundaries </a:t>
                      </a:r>
                      <a:r>
                        <a:rPr lang="en-AU" sz="2400" b="0" i="0" u="none" strike="noStrike" kern="1200" baseline="0" dirty="0" smtClean="0">
                          <a:solidFill>
                            <a:schemeClr val="dk1"/>
                          </a:solidFill>
                          <a:latin typeface="+mn-lt"/>
                          <a:ea typeface="+mn-ea"/>
                          <a:cs typeface="+mn-cs"/>
                        </a:rPr>
                        <a:t>can </a:t>
                      </a:r>
                      <a:r>
                        <a:rPr lang="en-AU" sz="2400" b="1" i="0" u="none" strike="noStrike" kern="1200" baseline="0" dirty="0" smtClean="0">
                          <a:solidFill>
                            <a:srgbClr val="FF0000"/>
                          </a:solidFill>
                          <a:effectLst>
                            <a:outerShdw blurRad="38100" dist="38100" dir="2700000" algn="tl">
                              <a:srgbClr val="000000">
                                <a:alpha val="43137"/>
                              </a:srgbClr>
                            </a:outerShdw>
                          </a:effectLst>
                          <a:latin typeface="+mn-lt"/>
                          <a:ea typeface="+mn-ea"/>
                          <a:cs typeface="+mn-cs"/>
                        </a:rPr>
                        <a:t>limit </a:t>
                      </a:r>
                      <a:r>
                        <a:rPr lang="en-AU" sz="2400" b="0" i="0" u="none" strike="noStrike" kern="1200" baseline="0" dirty="0" smtClean="0">
                          <a:solidFill>
                            <a:schemeClr val="dk1"/>
                          </a:solidFill>
                          <a:latin typeface="+mn-lt"/>
                          <a:ea typeface="+mn-ea"/>
                          <a:cs typeface="+mn-cs"/>
                        </a:rPr>
                        <a:t>teachers’ </a:t>
                      </a:r>
                      <a:r>
                        <a:rPr lang="en-AU" sz="2400" b="1" i="0" u="none" strike="noStrike" kern="1200" baseline="0" dirty="0" smtClean="0">
                          <a:solidFill>
                            <a:srgbClr val="FF0000"/>
                          </a:solidFill>
                          <a:effectLst>
                            <a:outerShdw blurRad="38100" dist="38100" dir="2700000" algn="tl">
                              <a:srgbClr val="000000">
                                <a:alpha val="43137"/>
                              </a:srgbClr>
                            </a:outerShdw>
                          </a:effectLst>
                          <a:latin typeface="+mn-lt"/>
                          <a:ea typeface="+mn-ea"/>
                          <a:cs typeface="+mn-cs"/>
                        </a:rPr>
                        <a:t>opportunities</a:t>
                      </a:r>
                      <a:r>
                        <a:rPr lang="en-AU" sz="2400" b="0" i="0" u="none" strike="noStrike" kern="1200" baseline="0" dirty="0" smtClean="0">
                          <a:solidFill>
                            <a:schemeClr val="dk1"/>
                          </a:solidFill>
                          <a:latin typeface="+mn-lt"/>
                          <a:ea typeface="+mn-ea"/>
                          <a:cs typeface="+mn-cs"/>
                        </a:rPr>
                        <a:t> to work with nearby colleagues and </a:t>
                      </a:r>
                      <a:r>
                        <a:rPr lang="en-AU" sz="2400" b="1" i="0" u="none" strike="noStrike" kern="1200" baseline="0" dirty="0" smtClean="0">
                          <a:solidFill>
                            <a:srgbClr val="FF0000"/>
                          </a:solidFill>
                          <a:effectLst>
                            <a:outerShdw blurRad="38100" dist="38100" dir="2700000" algn="tl">
                              <a:srgbClr val="000000">
                                <a:alpha val="43137"/>
                              </a:srgbClr>
                            </a:outerShdw>
                          </a:effectLst>
                          <a:latin typeface="+mn-lt"/>
                          <a:ea typeface="+mn-ea"/>
                          <a:cs typeface="+mn-cs"/>
                        </a:rPr>
                        <a:t>build professional networks</a:t>
                      </a:r>
                      <a:r>
                        <a:rPr lang="en-AU" sz="2400" b="0" i="0" u="none" strike="noStrike" kern="1200" baseline="0" dirty="0" smtClean="0">
                          <a:solidFill>
                            <a:schemeClr val="dk1"/>
                          </a:solidFill>
                          <a:latin typeface="+mn-lt"/>
                          <a:ea typeface="+mn-ea"/>
                          <a:cs typeface="+mn-cs"/>
                        </a:rPr>
                        <a:t>. </a:t>
                      </a:r>
                    </a:p>
                  </a:txBody>
                  <a:tcPr/>
                </a:tc>
                <a:tc>
                  <a:txBody>
                    <a:bodyPr/>
                    <a:lstStyle/>
                    <a:p>
                      <a:r>
                        <a:rPr lang="en-AU" sz="2400" b="0" i="0" u="none" strike="noStrike" kern="1200" baseline="0" dirty="0" smtClean="0">
                          <a:solidFill>
                            <a:schemeClr val="dk1"/>
                          </a:solidFill>
                          <a:latin typeface="+mn-lt"/>
                          <a:ea typeface="+mn-ea"/>
                          <a:cs typeface="+mn-cs"/>
                        </a:rPr>
                        <a:t> Teachers are able to work </a:t>
                      </a:r>
                      <a:r>
                        <a:rPr lang="en-AU" sz="2400" b="1" i="0" u="none" strike="noStrike" kern="1200" baseline="0" dirty="0" smtClean="0">
                          <a:solidFill>
                            <a:srgbClr val="FF0000"/>
                          </a:solidFill>
                          <a:effectLst>
                            <a:outerShdw blurRad="38100" dist="38100" dir="2700000" algn="tl">
                              <a:srgbClr val="000000">
                                <a:alpha val="43137"/>
                              </a:srgbClr>
                            </a:outerShdw>
                          </a:effectLst>
                          <a:latin typeface="+mn-lt"/>
                          <a:ea typeface="+mn-ea"/>
                          <a:cs typeface="+mn-cs"/>
                        </a:rPr>
                        <a:t>across borders</a:t>
                      </a:r>
                      <a:r>
                        <a:rPr lang="en-AU" sz="2400" b="0" i="0" u="none" strike="noStrike" kern="1200" baseline="0" dirty="0" smtClean="0">
                          <a:solidFill>
                            <a:schemeClr val="dk1"/>
                          </a:solidFill>
                          <a:latin typeface="+mn-lt"/>
                          <a:ea typeface="+mn-ea"/>
                          <a:cs typeface="+mn-cs"/>
                        </a:rPr>
                        <a:t> to </a:t>
                      </a:r>
                      <a:r>
                        <a:rPr lang="en-AU" sz="2400" b="1" i="0" u="none" strike="noStrike" kern="1200" baseline="0" dirty="0" smtClean="0">
                          <a:solidFill>
                            <a:srgbClr val="FF0000"/>
                          </a:solidFill>
                          <a:effectLst>
                            <a:outerShdw blurRad="38100" dist="38100" dir="2700000" algn="tl">
                              <a:srgbClr val="000000">
                                <a:alpha val="43137"/>
                              </a:srgbClr>
                            </a:outerShdw>
                          </a:effectLst>
                          <a:latin typeface="+mn-lt"/>
                          <a:ea typeface="+mn-ea"/>
                          <a:cs typeface="+mn-cs"/>
                        </a:rPr>
                        <a:t>access professional networks</a:t>
                      </a:r>
                      <a:r>
                        <a:rPr lang="en-AU" sz="2400" b="0" i="0" u="none" strike="noStrike" kern="1200" baseline="0" dirty="0" smtClean="0">
                          <a:solidFill>
                            <a:schemeClr val="dk1"/>
                          </a:solidFill>
                          <a:latin typeface="+mn-lt"/>
                          <a:ea typeface="+mn-ea"/>
                          <a:cs typeface="+mn-cs"/>
                        </a:rPr>
                        <a:t> and expertise.</a:t>
                      </a:r>
                    </a:p>
                  </a:txBody>
                  <a:tcPr/>
                </a:tc>
              </a:tr>
              <a:tr h="370840">
                <a:tc>
                  <a:txBody>
                    <a:bodyPr/>
                    <a:lstStyle/>
                    <a:p>
                      <a:r>
                        <a:rPr lang="en-AU" sz="2400" b="0" i="0" u="none" strike="noStrike" kern="1200" baseline="0" dirty="0" smtClean="0">
                          <a:solidFill>
                            <a:schemeClr val="dk1"/>
                          </a:solidFill>
                          <a:latin typeface="+mn-lt"/>
                          <a:ea typeface="+mn-ea"/>
                          <a:cs typeface="+mn-cs"/>
                        </a:rPr>
                        <a:t>Some students and families travel </a:t>
                      </a:r>
                      <a:r>
                        <a:rPr lang="en-AU" sz="2400" b="1" i="0" u="none" strike="noStrike" kern="1200" baseline="0" dirty="0" smtClean="0">
                          <a:solidFill>
                            <a:srgbClr val="FF0000"/>
                          </a:solidFill>
                          <a:effectLst>
                            <a:outerShdw blurRad="38100" dist="38100" dir="2700000" algn="tl">
                              <a:srgbClr val="000000">
                                <a:alpha val="43137"/>
                              </a:srgbClr>
                            </a:outerShdw>
                          </a:effectLst>
                          <a:latin typeface="+mn-lt"/>
                          <a:ea typeface="+mn-ea"/>
                          <a:cs typeface="+mn-cs"/>
                        </a:rPr>
                        <a:t>long distances </a:t>
                      </a:r>
                      <a:r>
                        <a:rPr lang="en-AU" sz="2400" b="0" i="0" u="none" strike="noStrike" kern="1200" baseline="0" dirty="0" smtClean="0">
                          <a:solidFill>
                            <a:schemeClr val="dk1"/>
                          </a:solidFill>
                          <a:latin typeface="+mn-lt"/>
                          <a:ea typeface="+mn-ea"/>
                          <a:cs typeface="+mn-cs"/>
                        </a:rPr>
                        <a:t>to access </a:t>
                      </a:r>
                      <a:r>
                        <a:rPr lang="en-AU" sz="2400" b="1" i="0" u="none" strike="noStrike" kern="1200" baseline="0" dirty="0" smtClean="0">
                          <a:solidFill>
                            <a:srgbClr val="FF0000"/>
                          </a:solidFill>
                          <a:effectLst>
                            <a:outerShdw blurRad="38100" dist="38100" dir="2700000" algn="tl">
                              <a:srgbClr val="000000">
                                <a:alpha val="43137"/>
                              </a:srgbClr>
                            </a:outerShdw>
                          </a:effectLst>
                          <a:latin typeface="+mn-lt"/>
                          <a:ea typeface="+mn-ea"/>
                          <a:cs typeface="+mn-cs"/>
                        </a:rPr>
                        <a:t>services</a:t>
                      </a:r>
                      <a:r>
                        <a:rPr lang="en-AU" sz="2400" b="0" i="0" u="none" strike="noStrike" kern="1200" baseline="0" dirty="0" smtClean="0">
                          <a:solidFill>
                            <a:schemeClr val="dk1"/>
                          </a:solidFill>
                          <a:latin typeface="+mn-lt"/>
                          <a:ea typeface="+mn-ea"/>
                          <a:cs typeface="+mn-cs"/>
                        </a:rPr>
                        <a:t> in their own state when the closest service is available in the neighbouring state or territory.</a:t>
                      </a:r>
                    </a:p>
                  </a:txBody>
                  <a:tcPr/>
                </a:tc>
                <a:tc>
                  <a:txBody>
                    <a:bodyPr/>
                    <a:lstStyle/>
                    <a:p>
                      <a:r>
                        <a:rPr lang="en-AU" sz="2400" b="0" i="0" u="none" strike="noStrike" kern="1200" baseline="0" dirty="0" smtClean="0">
                          <a:solidFill>
                            <a:schemeClr val="dk1"/>
                          </a:solidFill>
                          <a:latin typeface="+mn-lt"/>
                          <a:ea typeface="+mn-ea"/>
                          <a:cs typeface="+mn-cs"/>
                        </a:rPr>
                        <a:t>Students and their families have access to </a:t>
                      </a:r>
                      <a:r>
                        <a:rPr lang="en-AU" sz="2400" b="1" i="0" u="none" strike="noStrike" kern="1200" baseline="0" dirty="0" smtClean="0">
                          <a:solidFill>
                            <a:srgbClr val="FF0000"/>
                          </a:solidFill>
                          <a:effectLst>
                            <a:outerShdw blurRad="38100" dist="38100" dir="2700000" algn="tl">
                              <a:srgbClr val="000000">
                                <a:alpha val="43137"/>
                              </a:srgbClr>
                            </a:outerShdw>
                          </a:effectLst>
                          <a:latin typeface="+mn-lt"/>
                          <a:ea typeface="+mn-ea"/>
                          <a:cs typeface="+mn-cs"/>
                        </a:rPr>
                        <a:t>cross border facilities </a:t>
                      </a:r>
                      <a:r>
                        <a:rPr lang="en-AU" sz="2400" b="0" i="0" u="none" strike="noStrike" kern="1200" baseline="0" dirty="0" smtClean="0">
                          <a:solidFill>
                            <a:schemeClr val="dk1"/>
                          </a:solidFill>
                          <a:latin typeface="+mn-lt"/>
                          <a:ea typeface="+mn-ea"/>
                          <a:cs typeface="+mn-cs"/>
                        </a:rPr>
                        <a:t>and </a:t>
                      </a:r>
                      <a:r>
                        <a:rPr lang="en-AU" sz="2400" b="1" i="0" u="none" strike="noStrike" kern="1200" baseline="0" dirty="0" smtClean="0">
                          <a:solidFill>
                            <a:srgbClr val="FF0000"/>
                          </a:solidFill>
                          <a:effectLst>
                            <a:outerShdw blurRad="38100" dist="38100" dir="2700000" algn="tl">
                              <a:srgbClr val="000000">
                                <a:alpha val="43137"/>
                              </a:srgbClr>
                            </a:outerShdw>
                          </a:effectLst>
                          <a:latin typeface="+mn-lt"/>
                          <a:ea typeface="+mn-ea"/>
                          <a:cs typeface="+mn-cs"/>
                        </a:rPr>
                        <a:t>services</a:t>
                      </a:r>
                      <a:r>
                        <a:rPr lang="en-AU" sz="2400" b="0" i="0" u="none" strike="noStrike" kern="1200" baseline="0" dirty="0" smtClean="0">
                          <a:solidFill>
                            <a:schemeClr val="dk1"/>
                          </a:solidFill>
                          <a:latin typeface="+mn-lt"/>
                          <a:ea typeface="+mn-ea"/>
                          <a:cs typeface="+mn-cs"/>
                        </a:rPr>
                        <a:t>.</a:t>
                      </a:r>
                    </a:p>
                  </a:txBody>
                  <a:tcPr/>
                </a:tc>
              </a:tr>
            </a:tbl>
          </a:graphicData>
        </a:graphic>
      </p:graphicFrame>
    </p:spTree>
    <p:extLst>
      <p:ext uri="{BB962C8B-B14F-4D97-AF65-F5344CB8AC3E}">
        <p14:creationId xmlns:p14="http://schemas.microsoft.com/office/powerpoint/2010/main" val="42910068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Effective Partnerships  </a:t>
            </a:r>
          </a:p>
          <a:p>
            <a:pPr algn="ctr"/>
            <a:r>
              <a:rPr lang="en-US" sz="5400" dirty="0" smtClean="0">
                <a:solidFill>
                  <a:schemeClr val="bg1"/>
                </a:solidFill>
                <a:latin typeface="Franklin Gothic Book" panose="020B0503020102020204" pitchFamily="34" charset="0"/>
              </a:rPr>
              <a:t>and Connections</a:t>
            </a:r>
            <a:endParaRPr lang="en-US" sz="5400" dirty="0">
              <a:solidFill>
                <a:schemeClr val="bg1"/>
              </a:solidFill>
              <a:effectLst/>
              <a:latin typeface="Franklin Gothic Book" panose="020B0503020102020204" pitchFamily="34" charset="0"/>
            </a:endParaRPr>
          </a:p>
        </p:txBody>
      </p:sp>
      <p:pic>
        <p:nvPicPr>
          <p:cNvPr id="3" name="tweed 5.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880314" y="1753495"/>
            <a:ext cx="8447801" cy="4751888"/>
          </a:xfrm>
          <a:prstGeom prst="rect">
            <a:avLst/>
          </a:prstGeom>
        </p:spPr>
      </p:pic>
    </p:spTree>
    <p:extLst>
      <p:ext uri="{BB962C8B-B14F-4D97-AF65-F5344CB8AC3E}">
        <p14:creationId xmlns:p14="http://schemas.microsoft.com/office/powerpoint/2010/main" val="885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Effective Partnerships  </a:t>
            </a:r>
          </a:p>
          <a:p>
            <a:pPr algn="ctr"/>
            <a:r>
              <a:rPr lang="en-US" sz="5400" dirty="0" smtClean="0">
                <a:solidFill>
                  <a:schemeClr val="bg1"/>
                </a:solidFill>
                <a:latin typeface="Franklin Gothic Book" panose="020B0503020102020204" pitchFamily="34" charset="0"/>
              </a:rPr>
              <a:t>and Connections</a:t>
            </a:r>
            <a:endParaRPr lang="en-US" sz="5400" dirty="0">
              <a:solidFill>
                <a:schemeClr val="bg1"/>
              </a:solidFill>
              <a:effectLst/>
              <a:latin typeface="Franklin Gothic Book" panose="020B0503020102020204" pitchFamily="34"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51892" y="2128661"/>
            <a:ext cx="7754339" cy="1143268"/>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3069952"/>
            <a:ext cx="4659333" cy="3823565"/>
          </a:xfrm>
          <a:prstGeom prst="rect">
            <a:avLst/>
          </a:prstGeom>
        </p:spPr>
      </p:pic>
    </p:spTree>
    <p:extLst>
      <p:ext uri="{BB962C8B-B14F-4D97-AF65-F5344CB8AC3E}">
        <p14:creationId xmlns:p14="http://schemas.microsoft.com/office/powerpoint/2010/main" val="40622323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Effective Partnerships  </a:t>
            </a:r>
          </a:p>
          <a:p>
            <a:pPr algn="ctr"/>
            <a:r>
              <a:rPr lang="en-US" sz="5400" dirty="0" smtClean="0">
                <a:solidFill>
                  <a:schemeClr val="bg1"/>
                </a:solidFill>
                <a:latin typeface="Franklin Gothic Book" panose="020B0503020102020204" pitchFamily="34" charset="0"/>
              </a:rPr>
              <a:t>and Connections</a:t>
            </a:r>
            <a:endParaRPr lang="en-US" sz="5400" dirty="0">
              <a:solidFill>
                <a:schemeClr val="bg1"/>
              </a:solidFill>
              <a:effectLst/>
              <a:latin typeface="Franklin Gothic Book" panose="020B0503020102020204" pitchFamily="34" charset="0"/>
            </a:endParaRPr>
          </a:p>
        </p:txBody>
      </p:sp>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2832" t="14193" r="12951" b="6250"/>
          <a:stretch/>
        </p:blipFill>
        <p:spPr bwMode="auto">
          <a:xfrm>
            <a:off x="1948696" y="1789881"/>
            <a:ext cx="8280882" cy="4990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3098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3" name="Rectangle 32"/>
          <p:cNvSpPr/>
          <p:nvPr/>
        </p:nvSpPr>
        <p:spPr>
          <a:xfrm>
            <a:off x="1880315" y="1859340"/>
            <a:ext cx="8253695" cy="5078313"/>
          </a:xfrm>
          <a:prstGeom prst="rect">
            <a:avLst/>
          </a:prstGeom>
        </p:spPr>
        <p:txBody>
          <a:bodyPr wrap="square">
            <a:spAutoFit/>
          </a:bodyPr>
          <a:lstStyle/>
          <a:p>
            <a:pPr lvl="0"/>
            <a:r>
              <a:rPr lang="en-AU" sz="4800" dirty="0">
                <a:solidFill>
                  <a:prstClr val="black"/>
                </a:solidFill>
              </a:rPr>
              <a:t>What is </a:t>
            </a:r>
            <a:r>
              <a:rPr lang="en-AU" sz="4800" b="1" dirty="0">
                <a:solidFill>
                  <a:srgbClr val="C00000"/>
                </a:solidFill>
                <a:effectLst>
                  <a:outerShdw blurRad="38100" dist="38100" dir="2700000" algn="tl">
                    <a:srgbClr val="000000">
                      <a:alpha val="43137"/>
                    </a:srgbClr>
                  </a:outerShdw>
                </a:effectLst>
              </a:rPr>
              <a:t>rural</a:t>
            </a:r>
            <a:r>
              <a:rPr lang="en-AU" sz="4800" dirty="0">
                <a:solidFill>
                  <a:prstClr val="black"/>
                </a:solidFill>
              </a:rPr>
              <a:t> and </a:t>
            </a:r>
            <a:r>
              <a:rPr lang="en-AU" sz="4800" b="1" dirty="0">
                <a:solidFill>
                  <a:srgbClr val="C00000"/>
                </a:solidFill>
                <a:effectLst>
                  <a:outerShdw blurRad="38100" dist="38100" dir="2700000" algn="tl">
                    <a:srgbClr val="000000">
                      <a:alpha val="43137"/>
                    </a:srgbClr>
                  </a:outerShdw>
                </a:effectLst>
              </a:rPr>
              <a:t>remote</a:t>
            </a:r>
            <a:r>
              <a:rPr lang="en-AU" sz="6000" b="1" dirty="0">
                <a:solidFill>
                  <a:srgbClr val="6D3535"/>
                </a:solidFill>
                <a:effectLst>
                  <a:outerShdw blurRad="38100" dist="38100" dir="2700000" algn="tl">
                    <a:srgbClr val="000000">
                      <a:alpha val="43137"/>
                    </a:srgbClr>
                  </a:outerShdw>
                </a:effectLst>
              </a:rPr>
              <a:t>?</a:t>
            </a:r>
          </a:p>
          <a:p>
            <a:endParaRPr lang="en-AU" sz="2400" dirty="0"/>
          </a:p>
          <a:p>
            <a:r>
              <a:rPr lang="en-AU" sz="4800" dirty="0" smtClean="0"/>
              <a:t>Indices include:</a:t>
            </a:r>
          </a:p>
          <a:p>
            <a:pPr marL="685800" indent="-685800">
              <a:buFont typeface="Arial" pitchFamily="34" charset="0"/>
              <a:buChar char="•"/>
            </a:pPr>
            <a:r>
              <a:rPr lang="en-AU" sz="4800" dirty="0" smtClean="0"/>
              <a:t>Accessibility remoteness index Australia (ARIA)</a:t>
            </a:r>
          </a:p>
          <a:p>
            <a:pPr marL="685800" indent="-685800">
              <a:buFont typeface="Arial" pitchFamily="34" charset="0"/>
              <a:buChar char="•"/>
            </a:pPr>
            <a:r>
              <a:rPr lang="en-AU" sz="4800" dirty="0" smtClean="0"/>
              <a:t>MCEETYA index</a:t>
            </a:r>
            <a:endParaRPr lang="en-AU" sz="4800" dirty="0"/>
          </a:p>
          <a:p>
            <a:pPr marL="685800" indent="-685800">
              <a:buFont typeface="Arial" pitchFamily="34" charset="0"/>
              <a:buChar char="•"/>
            </a:pPr>
            <a:endParaRPr lang="en-AU" sz="4800" dirty="0"/>
          </a:p>
        </p:txBody>
      </p:sp>
    </p:spTree>
    <p:extLst>
      <p:ext uri="{BB962C8B-B14F-4D97-AF65-F5344CB8AC3E}">
        <p14:creationId xmlns:p14="http://schemas.microsoft.com/office/powerpoint/2010/main" val="11667640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Effective Partnerships  </a:t>
            </a:r>
          </a:p>
          <a:p>
            <a:pPr algn="ctr"/>
            <a:r>
              <a:rPr lang="en-US" sz="5400" dirty="0" smtClean="0">
                <a:solidFill>
                  <a:schemeClr val="bg1"/>
                </a:solidFill>
                <a:latin typeface="Franklin Gothic Book" panose="020B0503020102020204" pitchFamily="34" charset="0"/>
              </a:rPr>
              <a:t>and Connections</a:t>
            </a:r>
            <a:endParaRPr lang="en-US" sz="5400" dirty="0">
              <a:solidFill>
                <a:schemeClr val="bg1"/>
              </a:solidFill>
              <a:effectLst/>
              <a:latin typeface="Franklin Gothic Book" panose="020B0503020102020204" pitchFamily="34" charset="0"/>
            </a:endParaRPr>
          </a:p>
        </p:txBody>
      </p:sp>
      <p:pic>
        <p:nvPicPr>
          <p:cNvPr id="33" name="Picture 32"/>
          <p:cNvPicPr>
            <a:picLocks noChangeAspect="1"/>
          </p:cNvPicPr>
          <p:nvPr/>
        </p:nvPicPr>
        <p:blipFill rotWithShape="1">
          <a:blip r:embed="rId10">
            <a:extLst>
              <a:ext uri="{28A0092B-C50C-407E-A947-70E740481C1C}">
                <a14:useLocalDpi xmlns:a14="http://schemas.microsoft.com/office/drawing/2010/main" val="0"/>
              </a:ext>
            </a:extLst>
          </a:blip>
          <a:srcRect r="32954"/>
          <a:stretch/>
        </p:blipFill>
        <p:spPr>
          <a:xfrm>
            <a:off x="1804225" y="2158272"/>
            <a:ext cx="4284912" cy="942274"/>
          </a:xfrm>
          <a:prstGeom prst="rect">
            <a:avLst/>
          </a:prstGeom>
        </p:spPr>
      </p:pic>
      <p:sp>
        <p:nvSpPr>
          <p:cNvPr id="4" name="TextBox 3"/>
          <p:cNvSpPr txBox="1"/>
          <p:nvPr/>
        </p:nvSpPr>
        <p:spPr>
          <a:xfrm>
            <a:off x="6089136" y="1904067"/>
            <a:ext cx="4147601" cy="1323439"/>
          </a:xfrm>
          <a:prstGeom prst="rect">
            <a:avLst/>
          </a:prstGeom>
          <a:noFill/>
        </p:spPr>
        <p:txBody>
          <a:bodyPr wrap="square" rtlCol="0">
            <a:spAutoFit/>
          </a:bodyPr>
          <a:lstStyle/>
          <a:p>
            <a:r>
              <a:rPr lang="en-AU" sz="8000" dirty="0" smtClean="0">
                <a:solidFill>
                  <a:srgbClr val="009242"/>
                </a:solidFill>
                <a:latin typeface="Arial Black" pitchFamily="34" charset="0"/>
                <a:sym typeface="Symbol"/>
              </a:rPr>
              <a:t></a:t>
            </a:r>
            <a:r>
              <a:rPr lang="en-AU" sz="6600" dirty="0" smtClean="0">
                <a:solidFill>
                  <a:srgbClr val="009242"/>
                </a:solidFill>
                <a:latin typeface="Arial Black" pitchFamily="34" charset="0"/>
              </a:rPr>
              <a:t>Border</a:t>
            </a:r>
            <a:r>
              <a:rPr lang="en-AU" sz="8000" dirty="0">
                <a:solidFill>
                  <a:srgbClr val="009242"/>
                </a:solidFill>
                <a:latin typeface="Arial Black" pitchFamily="34" charset="0"/>
                <a:sym typeface="Symbol"/>
              </a:rPr>
              <a:t></a:t>
            </a:r>
            <a:endParaRPr lang="en-AU" sz="8000" dirty="0">
              <a:solidFill>
                <a:srgbClr val="009242"/>
              </a:solidFill>
              <a:latin typeface="Arial Black" pitchFamily="34" charset="0"/>
            </a:endParaRPr>
          </a:p>
        </p:txBody>
      </p:sp>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4" y="3069952"/>
            <a:ext cx="4659333" cy="3823565"/>
          </a:xfrm>
          <a:prstGeom prst="rect">
            <a:avLst/>
          </a:prstGeom>
        </p:spPr>
      </p:pic>
    </p:spTree>
    <p:extLst>
      <p:ext uri="{BB962C8B-B14F-4D97-AF65-F5344CB8AC3E}">
        <p14:creationId xmlns:p14="http://schemas.microsoft.com/office/powerpoint/2010/main" val="29154021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What are</a:t>
            </a:r>
          </a:p>
          <a:p>
            <a:pPr algn="ctr"/>
            <a:r>
              <a:rPr lang="en-US" sz="5400" dirty="0" err="1" smtClean="0">
                <a:solidFill>
                  <a:schemeClr val="bg1"/>
                </a:solidFill>
                <a:latin typeface="Franklin Gothic Book" panose="020B0503020102020204" pitchFamily="34" charset="0"/>
              </a:rPr>
              <a:t>TeachMeets</a:t>
            </a:r>
            <a:r>
              <a:rPr lang="en-US" sz="5400" dirty="0" smtClean="0">
                <a:solidFill>
                  <a:schemeClr val="bg1"/>
                </a:solidFill>
                <a:latin typeface="Franklin Gothic Book" panose="020B0503020102020204" pitchFamily="34" charset="0"/>
              </a:rPr>
              <a:t>?</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1841679" y="1753495"/>
            <a:ext cx="8552176" cy="4524315"/>
          </a:xfrm>
          <a:prstGeom prst="rect">
            <a:avLst/>
          </a:prstGeom>
        </p:spPr>
        <p:txBody>
          <a:bodyPr wrap="square">
            <a:spAutoFit/>
          </a:bodyPr>
          <a:lstStyle/>
          <a:p>
            <a:r>
              <a:rPr lang="en-AU" sz="3600" dirty="0" err="1"/>
              <a:t>TeachMeets</a:t>
            </a:r>
            <a:r>
              <a:rPr lang="en-AU" sz="3600" dirty="0"/>
              <a:t> are </a:t>
            </a:r>
            <a:r>
              <a:rPr lang="en-AU" sz="3600" b="1" dirty="0">
                <a:solidFill>
                  <a:srgbClr val="FF0000"/>
                </a:solidFill>
                <a:effectLst>
                  <a:outerShdw blurRad="38100" dist="38100" dir="2700000" algn="tl">
                    <a:srgbClr val="000000">
                      <a:alpha val="43137"/>
                    </a:srgbClr>
                  </a:outerShdw>
                </a:effectLst>
              </a:rPr>
              <a:t>meetings</a:t>
            </a:r>
            <a:r>
              <a:rPr lang="en-AU" sz="3600" dirty="0"/>
              <a:t>/un-conferences where teachers </a:t>
            </a:r>
            <a:r>
              <a:rPr lang="en-AU" sz="3600" b="1" dirty="0">
                <a:solidFill>
                  <a:srgbClr val="FF0000"/>
                </a:solidFill>
                <a:effectLst>
                  <a:outerShdw blurRad="38100" dist="38100" dir="2700000" algn="tl">
                    <a:srgbClr val="000000">
                      <a:alpha val="43137"/>
                    </a:srgbClr>
                  </a:outerShdw>
                </a:effectLst>
              </a:rPr>
              <a:t>share </a:t>
            </a:r>
            <a:r>
              <a:rPr lang="en-AU" sz="3600" dirty="0"/>
              <a:t>good practice, </a:t>
            </a:r>
            <a:r>
              <a:rPr lang="en-AU" sz="3600" b="1" dirty="0">
                <a:solidFill>
                  <a:srgbClr val="FF0000"/>
                </a:solidFill>
                <a:effectLst>
                  <a:outerShdw blurRad="38100" dist="38100" dir="2700000" algn="tl">
                    <a:srgbClr val="000000">
                      <a:alpha val="43137"/>
                    </a:srgbClr>
                  </a:outerShdw>
                </a:effectLst>
              </a:rPr>
              <a:t>practical ideas </a:t>
            </a:r>
            <a:r>
              <a:rPr lang="en-AU" sz="3600" dirty="0"/>
              <a:t>and personal insights into </a:t>
            </a:r>
            <a:r>
              <a:rPr lang="en-AU" sz="3600" b="1" dirty="0">
                <a:solidFill>
                  <a:srgbClr val="FF0000"/>
                </a:solidFill>
                <a:effectLst>
                  <a:outerShdw blurRad="38100" dist="38100" dir="2700000" algn="tl">
                    <a:srgbClr val="000000">
                      <a:alpha val="43137"/>
                    </a:srgbClr>
                  </a:outerShdw>
                </a:effectLst>
              </a:rPr>
              <a:t>teaching</a:t>
            </a:r>
            <a:r>
              <a:rPr lang="en-AU" sz="3600" dirty="0"/>
              <a:t> with </a:t>
            </a:r>
            <a:r>
              <a:rPr lang="en-AU" sz="3600" b="1" dirty="0">
                <a:solidFill>
                  <a:srgbClr val="FF0000"/>
                </a:solidFill>
                <a:effectLst>
                  <a:outerShdw blurRad="38100" dist="38100" dir="2700000" algn="tl">
                    <a:srgbClr val="000000">
                      <a:alpha val="43137"/>
                    </a:srgbClr>
                  </a:outerShdw>
                </a:effectLst>
              </a:rPr>
              <a:t>technology</a:t>
            </a:r>
            <a:r>
              <a:rPr lang="en-AU" sz="3600" dirty="0" smtClean="0"/>
              <a:t>.</a:t>
            </a:r>
          </a:p>
          <a:p>
            <a:endParaRPr lang="en-AU" sz="3600" dirty="0"/>
          </a:p>
          <a:p>
            <a:r>
              <a:rPr lang="en-AU" sz="3600" dirty="0"/>
              <a:t>All participants are </a:t>
            </a:r>
            <a:r>
              <a:rPr lang="en-AU" sz="3600" b="1" dirty="0">
                <a:solidFill>
                  <a:srgbClr val="FF0000"/>
                </a:solidFill>
                <a:effectLst>
                  <a:outerShdw blurRad="38100" dist="38100" dir="2700000" algn="tl">
                    <a:srgbClr val="000000">
                      <a:alpha val="43137"/>
                    </a:srgbClr>
                  </a:outerShdw>
                </a:effectLst>
              </a:rPr>
              <a:t>encouraged </a:t>
            </a:r>
            <a:r>
              <a:rPr lang="en-AU" sz="3600" dirty="0"/>
              <a:t>to be ready to </a:t>
            </a:r>
            <a:r>
              <a:rPr lang="en-AU" sz="3600" b="1" dirty="0">
                <a:solidFill>
                  <a:srgbClr val="FF0000"/>
                </a:solidFill>
                <a:effectLst>
                  <a:outerShdw blurRad="38100" dist="38100" dir="2700000" algn="tl">
                    <a:srgbClr val="000000">
                      <a:alpha val="43137"/>
                    </a:srgbClr>
                  </a:outerShdw>
                </a:effectLst>
              </a:rPr>
              <a:t>volunteer </a:t>
            </a:r>
            <a:r>
              <a:rPr lang="en-AU" sz="3600" dirty="0"/>
              <a:t>an </a:t>
            </a:r>
            <a:r>
              <a:rPr lang="en-AU" sz="3600" b="1" dirty="0">
                <a:solidFill>
                  <a:srgbClr val="FF0000"/>
                </a:solidFill>
                <a:effectLst>
                  <a:outerShdw blurRad="38100" dist="38100" dir="2700000" algn="tl">
                    <a:srgbClr val="000000">
                      <a:alpha val="43137"/>
                    </a:srgbClr>
                  </a:outerShdw>
                </a:effectLst>
              </a:rPr>
              <a:t>idea</a:t>
            </a:r>
            <a:r>
              <a:rPr lang="en-AU" sz="3600" dirty="0"/>
              <a:t>, a </a:t>
            </a:r>
            <a:r>
              <a:rPr lang="en-AU" sz="3600" b="1" dirty="0">
                <a:solidFill>
                  <a:srgbClr val="FF0000"/>
                </a:solidFill>
                <a:effectLst>
                  <a:outerShdw blurRad="38100" dist="38100" dir="2700000" algn="tl">
                    <a:srgbClr val="000000">
                      <a:alpha val="43137"/>
                    </a:srgbClr>
                  </a:outerShdw>
                </a:effectLst>
              </a:rPr>
              <a:t>tool</a:t>
            </a:r>
            <a:r>
              <a:rPr lang="en-AU" sz="3600" dirty="0"/>
              <a:t> or a </a:t>
            </a:r>
            <a:r>
              <a:rPr lang="en-AU" sz="3600" b="1" dirty="0">
                <a:solidFill>
                  <a:srgbClr val="FF0000"/>
                </a:solidFill>
                <a:effectLst>
                  <a:outerShdw blurRad="38100" dist="38100" dir="2700000" algn="tl">
                    <a:srgbClr val="000000">
                      <a:alpha val="43137"/>
                    </a:srgbClr>
                  </a:outerShdw>
                </a:effectLst>
              </a:rPr>
              <a:t>website</a:t>
            </a:r>
            <a:r>
              <a:rPr lang="en-AU" sz="3600" dirty="0"/>
              <a:t> that they have delivered in their classroom</a:t>
            </a:r>
            <a:r>
              <a:rPr lang="en-AU" sz="3600" dirty="0" smtClean="0"/>
              <a:t>.</a:t>
            </a:r>
            <a:endParaRPr lang="en-AU" sz="3600" dirty="0"/>
          </a:p>
        </p:txBody>
      </p:sp>
      <p:sp>
        <p:nvSpPr>
          <p:cNvPr id="35"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746313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What are</a:t>
            </a:r>
          </a:p>
          <a:p>
            <a:pPr algn="ctr"/>
            <a:r>
              <a:rPr lang="en-US" sz="5400" dirty="0" err="1" smtClean="0">
                <a:solidFill>
                  <a:schemeClr val="bg1"/>
                </a:solidFill>
                <a:latin typeface="Franklin Gothic Book" panose="020B0503020102020204" pitchFamily="34" charset="0"/>
              </a:rPr>
              <a:t>TeachMeets</a:t>
            </a:r>
            <a:r>
              <a:rPr lang="en-US" sz="5400" dirty="0" smtClean="0">
                <a:solidFill>
                  <a:schemeClr val="bg1"/>
                </a:solidFill>
                <a:latin typeface="Franklin Gothic Book" panose="020B0503020102020204" pitchFamily="34" charset="0"/>
              </a:rPr>
              <a:t>?</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1841679" y="1753495"/>
            <a:ext cx="8552176" cy="3970318"/>
          </a:xfrm>
          <a:prstGeom prst="rect">
            <a:avLst/>
          </a:prstGeom>
        </p:spPr>
        <p:txBody>
          <a:bodyPr wrap="square">
            <a:spAutoFit/>
          </a:bodyPr>
          <a:lstStyle/>
          <a:p>
            <a:pPr marL="285750" indent="-285750">
              <a:buFont typeface="Arial" pitchFamily="34" charset="0"/>
              <a:buChar char="•"/>
            </a:pPr>
            <a:r>
              <a:rPr lang="en-AU" sz="2800" dirty="0" smtClean="0"/>
              <a:t>Any </a:t>
            </a:r>
            <a:r>
              <a:rPr lang="en-AU" sz="2800" dirty="0"/>
              <a:t>teacher can host a </a:t>
            </a:r>
            <a:r>
              <a:rPr lang="en-AU" sz="2800" dirty="0" err="1"/>
              <a:t>TeachMeet</a:t>
            </a:r>
            <a:r>
              <a:rPr lang="en-AU" sz="2800" dirty="0"/>
              <a:t>, and choose a theme relevant to their practice – participants then offer to present an idea that is related to the theme</a:t>
            </a:r>
          </a:p>
          <a:p>
            <a:pPr marL="285750" indent="-285750">
              <a:buFont typeface="Arial" pitchFamily="34" charset="0"/>
              <a:buChar char="•"/>
            </a:pPr>
            <a:r>
              <a:rPr lang="en-AU" sz="2800" dirty="0"/>
              <a:t>Many spaces can hold a </a:t>
            </a:r>
            <a:r>
              <a:rPr lang="en-AU" sz="2800" dirty="0" err="1"/>
              <a:t>TeachMeet</a:t>
            </a:r>
            <a:r>
              <a:rPr lang="en-AU" sz="2800" dirty="0"/>
              <a:t> – pubs, libraries</a:t>
            </a:r>
            <a:r>
              <a:rPr lang="en-AU" sz="2800"/>
              <a:t>, </a:t>
            </a:r>
            <a:r>
              <a:rPr lang="en-AU" sz="2800" smtClean="0"/>
              <a:t>schools!</a:t>
            </a:r>
            <a:endParaRPr lang="en-AU" sz="2800" dirty="0"/>
          </a:p>
          <a:p>
            <a:pPr marL="285750" indent="-285750">
              <a:buFont typeface="Arial" pitchFamily="34" charset="0"/>
              <a:buChar char="•"/>
            </a:pPr>
            <a:r>
              <a:rPr lang="en-AU" sz="2800" dirty="0"/>
              <a:t>Alternatively they can discuss a product that they believe enhances their classroom practice.</a:t>
            </a:r>
          </a:p>
          <a:p>
            <a:pPr marL="285750" indent="-285750">
              <a:buFont typeface="Arial" pitchFamily="34" charset="0"/>
              <a:buChar char="•"/>
            </a:pPr>
            <a:r>
              <a:rPr lang="en-AU" sz="2800" dirty="0"/>
              <a:t>New scheme teachers are encouraged to attend and learn</a:t>
            </a:r>
            <a:r>
              <a:rPr lang="en-AU" sz="2800" dirty="0" smtClean="0"/>
              <a:t>.</a:t>
            </a:r>
            <a:endParaRPr lang="en-AU" sz="2800" dirty="0"/>
          </a:p>
        </p:txBody>
      </p:sp>
      <p:sp>
        <p:nvSpPr>
          <p:cNvPr id="32"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733790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What are</a:t>
            </a:r>
          </a:p>
          <a:p>
            <a:pPr algn="ctr"/>
            <a:r>
              <a:rPr lang="en-US" sz="5400" dirty="0" err="1" smtClean="0">
                <a:solidFill>
                  <a:schemeClr val="bg1"/>
                </a:solidFill>
                <a:latin typeface="Franklin Gothic Book" panose="020B0503020102020204" pitchFamily="34" charset="0"/>
              </a:rPr>
              <a:t>TeachMeets</a:t>
            </a:r>
            <a:r>
              <a:rPr lang="en-US" sz="5400" dirty="0" smtClean="0">
                <a:solidFill>
                  <a:schemeClr val="bg1"/>
                </a:solidFill>
                <a:latin typeface="Franklin Gothic Book" panose="020B0503020102020204" pitchFamily="34" charset="0"/>
              </a:rPr>
              <a:t>?</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1841679" y="1753495"/>
            <a:ext cx="8552176" cy="4401205"/>
          </a:xfrm>
          <a:prstGeom prst="rect">
            <a:avLst/>
          </a:prstGeom>
        </p:spPr>
        <p:txBody>
          <a:bodyPr wrap="square">
            <a:spAutoFit/>
          </a:bodyPr>
          <a:lstStyle/>
          <a:p>
            <a:pPr marL="285750" indent="-285750">
              <a:buFont typeface="Arial" pitchFamily="34" charset="0"/>
              <a:buChar char="•"/>
            </a:pPr>
            <a:r>
              <a:rPr lang="en-AU" sz="2800" dirty="0" smtClean="0"/>
              <a:t>The </a:t>
            </a:r>
            <a:r>
              <a:rPr lang="en-AU" sz="2800" dirty="0"/>
              <a:t>idea behind </a:t>
            </a:r>
            <a:r>
              <a:rPr lang="en-AU" sz="2800" dirty="0" err="1"/>
              <a:t>TeachMeets</a:t>
            </a:r>
            <a:r>
              <a:rPr lang="en-AU" sz="2800" dirty="0"/>
              <a:t> is hearing stories about learning, from teachers (and sometimes students as well!)</a:t>
            </a:r>
          </a:p>
          <a:p>
            <a:pPr marL="285750" indent="-285750">
              <a:buFont typeface="Arial" pitchFamily="34" charset="0"/>
              <a:buChar char="•"/>
            </a:pPr>
            <a:r>
              <a:rPr lang="en-AU" sz="2800" dirty="0"/>
              <a:t>This is a chance for teachers from all types of schools to network and to hear ideas from each other.</a:t>
            </a:r>
          </a:p>
          <a:p>
            <a:pPr marL="285750" indent="-285750">
              <a:buFont typeface="Arial" pitchFamily="34" charset="0"/>
              <a:buChar char="•"/>
            </a:pPr>
            <a:r>
              <a:rPr lang="en-AU" sz="2800" dirty="0"/>
              <a:t>A key element of a good </a:t>
            </a:r>
            <a:r>
              <a:rPr lang="en-AU" sz="2800" dirty="0" err="1"/>
              <a:t>TeachMeet</a:t>
            </a:r>
            <a:r>
              <a:rPr lang="en-AU" sz="2800" dirty="0"/>
              <a:t> is offering a variety of short, sharp presentations rather than longwinded keynotes.</a:t>
            </a:r>
          </a:p>
          <a:p>
            <a:pPr marL="285750" indent="-285750">
              <a:buFont typeface="Arial" pitchFamily="34" charset="0"/>
              <a:buChar char="•"/>
            </a:pPr>
            <a:r>
              <a:rPr lang="en-AU" sz="2800" b="1" dirty="0" err="1"/>
              <a:t>TeachMeets</a:t>
            </a:r>
            <a:r>
              <a:rPr lang="en-AU" sz="2800" dirty="0"/>
              <a:t> are open to all regardless of experience, qualifications or sector and do not charge an entry fee</a:t>
            </a:r>
            <a:endParaRPr lang="en-AU" sz="2800" dirty="0">
              <a:effectLst/>
            </a:endParaRPr>
          </a:p>
        </p:txBody>
      </p:sp>
      <p:sp>
        <p:nvSpPr>
          <p:cNvPr id="32"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092115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What are</a:t>
            </a:r>
          </a:p>
          <a:p>
            <a:pPr algn="ctr"/>
            <a:r>
              <a:rPr lang="en-US" sz="5400" dirty="0" err="1" smtClean="0">
                <a:solidFill>
                  <a:schemeClr val="bg1"/>
                </a:solidFill>
                <a:latin typeface="Franklin Gothic Book" panose="020B0503020102020204" pitchFamily="34" charset="0"/>
              </a:rPr>
              <a:t>TeachMeets</a:t>
            </a:r>
            <a:r>
              <a:rPr lang="en-US" sz="5400" dirty="0" smtClean="0">
                <a:solidFill>
                  <a:schemeClr val="bg1"/>
                </a:solidFill>
                <a:latin typeface="Franklin Gothic Book" panose="020B0503020102020204" pitchFamily="34" charset="0"/>
              </a:rPr>
              <a:t>?</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1841679" y="1753495"/>
            <a:ext cx="8552176" cy="4862870"/>
          </a:xfrm>
          <a:prstGeom prst="rect">
            <a:avLst/>
          </a:prstGeom>
        </p:spPr>
        <p:txBody>
          <a:bodyPr wrap="square">
            <a:spAutoFit/>
          </a:bodyPr>
          <a:lstStyle/>
          <a:p>
            <a:endParaRPr lang="en-AU" sz="4400" b="1" dirty="0" smtClean="0">
              <a:solidFill>
                <a:srgbClr val="C00000"/>
              </a:solidFill>
              <a:effectLst>
                <a:outerShdw blurRad="38100" dist="38100" dir="2700000" algn="tl">
                  <a:srgbClr val="000000">
                    <a:alpha val="43137"/>
                  </a:srgbClr>
                </a:outerShdw>
              </a:effectLst>
            </a:endParaRPr>
          </a:p>
          <a:p>
            <a:endParaRPr lang="en-AU" sz="1400" dirty="0">
              <a:effectLst/>
            </a:endParaRPr>
          </a:p>
          <a:p>
            <a:r>
              <a:rPr lang="en-AU" sz="3600" dirty="0" smtClean="0"/>
              <a:t>                                                           </a:t>
            </a:r>
          </a:p>
          <a:p>
            <a:r>
              <a:rPr lang="en-AU" sz="3600" dirty="0" smtClean="0"/>
              <a:t>to be held @ Banora Point High School Library on    </a:t>
            </a:r>
          </a:p>
          <a:p>
            <a:r>
              <a:rPr lang="en-AU" sz="3600" dirty="0" smtClean="0"/>
              <a:t>April @ 5.30pm, followed by dinner.</a:t>
            </a:r>
          </a:p>
          <a:p>
            <a:endParaRPr lang="en-AU" sz="3600" dirty="0">
              <a:effectLst/>
            </a:endParaRPr>
          </a:p>
          <a:p>
            <a:r>
              <a:rPr lang="en-AU" sz="3600" dirty="0" smtClean="0"/>
              <a:t>Invitations to be sent to </a:t>
            </a:r>
            <a:r>
              <a:rPr lang="en-AU" sz="3600" b="1" dirty="0" smtClean="0">
                <a:solidFill>
                  <a:srgbClr val="FF0000"/>
                </a:solidFill>
                <a:effectLst>
                  <a:outerShdw blurRad="38100" dist="38100" dir="2700000" algn="tl">
                    <a:srgbClr val="000000">
                      <a:alpha val="43137"/>
                    </a:srgbClr>
                  </a:outerShdw>
                </a:effectLst>
              </a:rPr>
              <a:t>Secondary </a:t>
            </a:r>
            <a:r>
              <a:rPr lang="en-AU" sz="3600" dirty="0" smtClean="0"/>
              <a:t>and </a:t>
            </a:r>
            <a:r>
              <a:rPr lang="en-AU" sz="3600" b="1" dirty="0" smtClean="0">
                <a:solidFill>
                  <a:srgbClr val="FF0000"/>
                </a:solidFill>
                <a:effectLst>
                  <a:outerShdw blurRad="38100" dist="38100" dir="2700000" algn="tl">
                    <a:srgbClr val="000000">
                      <a:alpha val="43137"/>
                    </a:srgbClr>
                  </a:outerShdw>
                </a:effectLst>
              </a:rPr>
              <a:t>Primary</a:t>
            </a:r>
            <a:r>
              <a:rPr lang="en-AU" sz="3600" dirty="0" smtClean="0"/>
              <a:t> Schools in </a:t>
            </a:r>
            <a:r>
              <a:rPr lang="en-AU" sz="3600" b="1" dirty="0" smtClean="0">
                <a:solidFill>
                  <a:srgbClr val="FF0000"/>
                </a:solidFill>
                <a:effectLst>
                  <a:outerShdw blurRad="38100" dist="38100" dir="2700000" algn="tl">
                    <a:srgbClr val="000000">
                      <a:alpha val="43137"/>
                    </a:srgbClr>
                  </a:outerShdw>
                </a:effectLst>
              </a:rPr>
              <a:t>Tweed</a:t>
            </a:r>
            <a:r>
              <a:rPr lang="en-AU" sz="3600" dirty="0" smtClean="0"/>
              <a:t> and </a:t>
            </a:r>
            <a:r>
              <a:rPr lang="en-AU" sz="3600" b="1" dirty="0" smtClean="0">
                <a:solidFill>
                  <a:srgbClr val="FF0000"/>
                </a:solidFill>
                <a:effectLst>
                  <a:outerShdw blurRad="38100" dist="38100" dir="2700000" algn="tl">
                    <a:srgbClr val="000000">
                      <a:alpha val="43137"/>
                    </a:srgbClr>
                  </a:outerShdw>
                </a:effectLst>
              </a:rPr>
              <a:t>Gold Coast</a:t>
            </a:r>
            <a:endParaRPr lang="en-AU" sz="3600" b="1" dirty="0">
              <a:solidFill>
                <a:srgbClr val="FF0000"/>
              </a:solidFill>
              <a:effectLst>
                <a:outerShdw blurRad="38100" dist="38100" dir="2700000" algn="tl">
                  <a:srgbClr val="000000">
                    <a:alpha val="43137"/>
                  </a:srgbClr>
                </a:outerShdw>
              </a:effectLst>
            </a:endParaRPr>
          </a:p>
        </p:txBody>
      </p:sp>
      <p:sp>
        <p:nvSpPr>
          <p:cNvPr id="32"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876158" y="1765468"/>
            <a:ext cx="3463640"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AU"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PROPOSAL:</a:t>
            </a:r>
            <a:endParaRPr lang="en-AU"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Rectangle 7"/>
          <p:cNvSpPr/>
          <p:nvPr/>
        </p:nvSpPr>
        <p:spPr>
          <a:xfrm>
            <a:off x="1876158" y="2437760"/>
            <a:ext cx="7270581"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AU" sz="5400" b="1" cap="none" spc="0" dirty="0" smtClean="0">
                <a:ln w="11430"/>
                <a:solidFill>
                  <a:srgbClr val="FD9803"/>
                </a:solidFill>
                <a:effectLst>
                  <a:outerShdw blurRad="80000" dist="40000" dir="5040000" algn="tl">
                    <a:srgbClr val="000000">
                      <a:alpha val="30000"/>
                    </a:srgbClr>
                  </a:outerShdw>
                </a:effectLst>
              </a:rPr>
              <a:t>1</a:t>
            </a:r>
            <a:r>
              <a:rPr lang="en-AU" sz="5400" b="1" cap="none" spc="0" baseline="30000" dirty="0" smtClean="0">
                <a:ln w="11430"/>
                <a:solidFill>
                  <a:srgbClr val="FD9803"/>
                </a:solidFill>
                <a:effectLst>
                  <a:outerShdw blurRad="80000" dist="40000" dir="5040000" algn="tl">
                    <a:srgbClr val="000000">
                      <a:alpha val="30000"/>
                    </a:srgbClr>
                  </a:outerShdw>
                </a:effectLst>
              </a:rPr>
              <a:t>st</a:t>
            </a:r>
            <a:r>
              <a:rPr lang="en-AU" sz="5400" b="1" cap="none" spc="0" dirty="0" smtClean="0">
                <a:ln w="11430"/>
                <a:solidFill>
                  <a:srgbClr val="FD9803"/>
                </a:solidFill>
                <a:effectLst>
                  <a:outerShdw blurRad="80000" dist="40000" dir="5040000" algn="tl">
                    <a:srgbClr val="000000">
                      <a:alpha val="30000"/>
                    </a:srgbClr>
                  </a:outerShdw>
                </a:effectLst>
              </a:rPr>
              <a:t> BORDER TEACHMEET </a:t>
            </a:r>
            <a:endParaRPr lang="en-AU" sz="5400" b="1" cap="none" spc="0" dirty="0">
              <a:ln w="11430"/>
              <a:solidFill>
                <a:srgbClr val="FD9803"/>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1274189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Curriculum </a:t>
            </a:r>
          </a:p>
          <a:p>
            <a:pPr algn="ctr"/>
            <a:r>
              <a:rPr lang="en-US" sz="5400" dirty="0">
                <a:solidFill>
                  <a:schemeClr val="bg1"/>
                </a:solidFill>
                <a:latin typeface="Franklin Gothic Book" panose="020B0503020102020204" pitchFamily="34" charset="0"/>
              </a:rPr>
              <a:t>a</a:t>
            </a:r>
            <a:r>
              <a:rPr lang="en-US" sz="5400" dirty="0" smtClean="0">
                <a:solidFill>
                  <a:schemeClr val="bg1"/>
                </a:solidFill>
                <a:latin typeface="Franklin Gothic Book" panose="020B0503020102020204" pitchFamily="34" charset="0"/>
              </a:rPr>
              <a:t>ccess for all</a:t>
            </a:r>
            <a:endParaRPr lang="en-US" sz="5400" dirty="0">
              <a:solidFill>
                <a:schemeClr val="bg1"/>
              </a:solidFill>
              <a:effectLst/>
              <a:latin typeface="Franklin Gothic Book" panose="020B05030201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513961944"/>
              </p:ext>
            </p:extLst>
          </p:nvPr>
        </p:nvGraphicFramePr>
        <p:xfrm>
          <a:off x="2039513" y="1775538"/>
          <a:ext cx="8128000" cy="3931920"/>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en-AU" sz="2400" dirty="0" smtClean="0"/>
                        <a:t>Current state</a:t>
                      </a:r>
                      <a:endParaRPr lang="en-AU" sz="2400" dirty="0"/>
                    </a:p>
                  </a:txBody>
                  <a:tcPr/>
                </a:tc>
                <a:tc>
                  <a:txBody>
                    <a:bodyPr/>
                    <a:lstStyle/>
                    <a:p>
                      <a:pPr algn="ctr"/>
                      <a:r>
                        <a:rPr lang="en-AU" sz="2400" dirty="0" smtClean="0"/>
                        <a:t>Future State</a:t>
                      </a:r>
                      <a:endParaRPr lang="en-AU" sz="2400" dirty="0"/>
                    </a:p>
                  </a:txBody>
                  <a:tcPr/>
                </a:tc>
              </a:tr>
              <a:tr h="370840">
                <a:tc>
                  <a:txBody>
                    <a:bodyPr/>
                    <a:lstStyle/>
                    <a:p>
                      <a:r>
                        <a:rPr lang="en-AU" sz="2400" b="0" i="0" u="none" strike="noStrike" kern="1200" baseline="0" dirty="0" smtClean="0">
                          <a:solidFill>
                            <a:schemeClr val="dk1"/>
                          </a:solidFill>
                          <a:latin typeface="+mn-lt"/>
                          <a:ea typeface="+mn-ea"/>
                          <a:cs typeface="+mn-cs"/>
                        </a:rPr>
                        <a:t>Some rural and remote schools, especially small ones, face difficulty in offering students a broad curriculum.</a:t>
                      </a:r>
                    </a:p>
                  </a:txBody>
                  <a:tcPr/>
                </a:tc>
                <a:tc>
                  <a:txBody>
                    <a:bodyPr/>
                    <a:lstStyle/>
                    <a:p>
                      <a:r>
                        <a:rPr lang="en-AU" sz="2400" b="0" i="0" u="none" strike="noStrike" kern="1200" baseline="0" dirty="0" smtClean="0">
                          <a:solidFill>
                            <a:schemeClr val="dk1"/>
                          </a:solidFill>
                          <a:latin typeface="+mn-lt"/>
                          <a:ea typeface="+mn-ea"/>
                          <a:cs typeface="+mn-cs"/>
                        </a:rPr>
                        <a:t>A new virtual secondary school allows students to study specialist subjects they cannot access in their own school.</a:t>
                      </a:r>
                    </a:p>
                  </a:txBody>
                  <a:tcPr/>
                </a:tc>
              </a:tr>
              <a:tr h="370840">
                <a:tc>
                  <a:txBody>
                    <a:bodyPr/>
                    <a:lstStyle/>
                    <a:p>
                      <a:r>
                        <a:rPr lang="en-AU" sz="2400" b="0" i="0" u="none" strike="noStrike" kern="1200" baseline="0" dirty="0" smtClean="0">
                          <a:solidFill>
                            <a:schemeClr val="dk1"/>
                          </a:solidFill>
                          <a:latin typeface="+mn-lt"/>
                          <a:ea typeface="+mn-ea"/>
                          <a:cs typeface="+mn-cs"/>
                        </a:rPr>
                        <a:t>Academically gifted students in rural and remote schools are not always able to access the specialist curriculum they require.</a:t>
                      </a:r>
                    </a:p>
                  </a:txBody>
                  <a:tcPr/>
                </a:tc>
                <a:tc>
                  <a:txBody>
                    <a:bodyPr/>
                    <a:lstStyle/>
                    <a:p>
                      <a:r>
                        <a:rPr lang="en-AU" sz="2400" b="0" i="0" u="none" strike="noStrike" kern="1200" baseline="0" dirty="0" smtClean="0">
                          <a:solidFill>
                            <a:schemeClr val="dk1"/>
                          </a:solidFill>
                          <a:latin typeface="+mn-lt"/>
                          <a:ea typeface="+mn-ea"/>
                          <a:cs typeface="+mn-cs"/>
                        </a:rPr>
                        <a:t> Gifted and talented secondary students access extension courses and selective classes through a virtual school. </a:t>
                      </a:r>
                    </a:p>
                  </a:txBody>
                  <a:tcPr/>
                </a:tc>
              </a:tr>
            </a:tbl>
          </a:graphicData>
        </a:graphic>
      </p:graphicFrame>
      <p:sp>
        <p:nvSpPr>
          <p:cNvPr id="3" name="TextBox 2"/>
          <p:cNvSpPr txBox="1"/>
          <p:nvPr/>
        </p:nvSpPr>
        <p:spPr>
          <a:xfrm>
            <a:off x="1770101" y="5683642"/>
            <a:ext cx="8623754" cy="1138773"/>
          </a:xfrm>
          <a:prstGeom prst="rect">
            <a:avLst/>
          </a:prstGeom>
          <a:noFill/>
        </p:spPr>
        <p:txBody>
          <a:bodyPr wrap="square" rtlCol="0">
            <a:spAutoFit/>
          </a:bodyPr>
          <a:lstStyle/>
          <a:p>
            <a:r>
              <a:rPr lang="en-AU" dirty="0" smtClean="0"/>
              <a:t> </a:t>
            </a:r>
            <a:r>
              <a:rPr lang="en-AU" sz="3600" b="1" dirty="0" smtClean="0">
                <a:solidFill>
                  <a:srgbClr val="FF0000"/>
                </a:solidFill>
                <a:effectLst>
                  <a:outerShdw blurRad="38100" dist="38100" dir="2700000" algn="tl">
                    <a:srgbClr val="000000">
                      <a:alpha val="43137"/>
                    </a:srgbClr>
                  </a:outerShdw>
                </a:effectLst>
              </a:rPr>
              <a:t>2015 - </a:t>
            </a:r>
            <a:r>
              <a:rPr lang="en-AU" sz="3200" b="1" i="1" dirty="0" smtClean="0">
                <a:solidFill>
                  <a:srgbClr val="FF0000"/>
                </a:solidFill>
                <a:effectLst>
                  <a:outerShdw blurRad="38100" dist="38100" dir="2700000" algn="tl">
                    <a:srgbClr val="000000">
                      <a:alpha val="43137"/>
                    </a:srgbClr>
                  </a:outerShdw>
                </a:effectLst>
              </a:rPr>
              <a:t>The </a:t>
            </a:r>
            <a:r>
              <a:rPr lang="en-AU" sz="3200" b="1" i="1" dirty="0">
                <a:solidFill>
                  <a:srgbClr val="FF0000"/>
                </a:solidFill>
                <a:effectLst>
                  <a:outerShdw blurRad="38100" dist="38100" dir="2700000" algn="tl">
                    <a:srgbClr val="000000">
                      <a:alpha val="43137"/>
                    </a:srgbClr>
                  </a:outerShdw>
                </a:effectLst>
              </a:rPr>
              <a:t>first students enrol in the new virtual secondary school.</a:t>
            </a:r>
            <a:r>
              <a:rPr lang="en-AU" dirty="0"/>
              <a:t>	</a:t>
            </a:r>
          </a:p>
        </p:txBody>
      </p:sp>
    </p:spTree>
    <p:extLst>
      <p:ext uri="{BB962C8B-B14F-4D97-AF65-F5344CB8AC3E}">
        <p14:creationId xmlns:p14="http://schemas.microsoft.com/office/powerpoint/2010/main" val="29673415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Great teachers and </a:t>
            </a:r>
          </a:p>
          <a:p>
            <a:pPr algn="ctr"/>
            <a:r>
              <a:rPr lang="en-US" sz="5400" dirty="0">
                <a:solidFill>
                  <a:schemeClr val="bg1"/>
                </a:solidFill>
                <a:latin typeface="Franklin Gothic Book" panose="020B0503020102020204" pitchFamily="34" charset="0"/>
              </a:rPr>
              <a:t>s</a:t>
            </a:r>
            <a:r>
              <a:rPr lang="en-US" sz="5400" dirty="0" smtClean="0">
                <a:solidFill>
                  <a:schemeClr val="bg1"/>
                </a:solidFill>
                <a:latin typeface="Franklin Gothic Book" panose="020B0503020102020204" pitchFamily="34" charset="0"/>
              </a:rPr>
              <a:t>chool leaders</a:t>
            </a:r>
            <a:endParaRPr lang="en-US" sz="5400" dirty="0">
              <a:solidFill>
                <a:schemeClr val="bg1"/>
              </a:solidFill>
              <a:effectLst/>
              <a:latin typeface="Franklin Gothic Book" panose="020B05030201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560721738"/>
              </p:ext>
            </p:extLst>
          </p:nvPr>
        </p:nvGraphicFramePr>
        <p:xfrm>
          <a:off x="2039513" y="1934974"/>
          <a:ext cx="8128000" cy="3384001"/>
        </p:xfrm>
        <a:graphic>
          <a:graphicData uri="http://schemas.openxmlformats.org/drawingml/2006/table">
            <a:tbl>
              <a:tblPr firstRow="1" bandRow="1">
                <a:tableStyleId>{5C22544A-7EE6-4342-B048-85BDC9FD1C3A}</a:tableStyleId>
              </a:tblPr>
              <a:tblGrid>
                <a:gridCol w="4064000"/>
                <a:gridCol w="4064000"/>
              </a:tblGrid>
              <a:tr h="566605">
                <a:tc>
                  <a:txBody>
                    <a:bodyPr/>
                    <a:lstStyle/>
                    <a:p>
                      <a:pPr algn="ctr"/>
                      <a:r>
                        <a:rPr lang="en-AU" sz="2400" dirty="0" smtClean="0"/>
                        <a:t>Current state</a:t>
                      </a:r>
                      <a:endParaRPr lang="en-AU" sz="2400" dirty="0"/>
                    </a:p>
                  </a:txBody>
                  <a:tcPr/>
                </a:tc>
                <a:tc>
                  <a:txBody>
                    <a:bodyPr/>
                    <a:lstStyle/>
                    <a:p>
                      <a:pPr algn="ctr"/>
                      <a:r>
                        <a:rPr lang="en-AU" sz="2400" dirty="0" smtClean="0"/>
                        <a:t>Future State</a:t>
                      </a:r>
                      <a:endParaRPr lang="en-AU" sz="2400" dirty="0"/>
                    </a:p>
                  </a:txBody>
                  <a:tcPr/>
                </a:tc>
              </a:tr>
              <a:tr h="988596">
                <a:tc>
                  <a:txBody>
                    <a:bodyPr/>
                    <a:lstStyle/>
                    <a:p>
                      <a:r>
                        <a:rPr lang="en-AU" sz="1800" b="0" i="0" u="none" strike="noStrike" kern="1200" baseline="0" dirty="0" smtClean="0">
                          <a:solidFill>
                            <a:schemeClr val="dk1"/>
                          </a:solidFill>
                          <a:latin typeface="+mn-lt"/>
                          <a:ea typeface="+mn-ea"/>
                          <a:cs typeface="+mn-cs"/>
                        </a:rPr>
                        <a:t>Teachers are not sure that a move to a rural and remote location will work for them.</a:t>
                      </a:r>
                    </a:p>
                  </a:txBody>
                  <a:tcPr/>
                </a:tc>
                <a:tc>
                  <a:txBody>
                    <a:bodyPr/>
                    <a:lstStyle/>
                    <a:p>
                      <a:r>
                        <a:rPr lang="en-AU" sz="1800" b="0" i="0" u="none" strike="noStrike" kern="1200" baseline="0" dirty="0" smtClean="0">
                          <a:solidFill>
                            <a:schemeClr val="dk1"/>
                          </a:solidFill>
                          <a:latin typeface="+mn-lt"/>
                          <a:ea typeface="+mn-ea"/>
                          <a:cs typeface="+mn-cs"/>
                        </a:rPr>
                        <a:t>10 week trial before their permanent appointment is confirmed.</a:t>
                      </a:r>
                    </a:p>
                  </a:txBody>
                  <a:tcPr/>
                </a:tc>
              </a:tr>
              <a:tr h="566605">
                <a:tc>
                  <a:txBody>
                    <a:bodyPr/>
                    <a:lstStyle/>
                    <a:p>
                      <a:r>
                        <a:rPr lang="en-AU" sz="1800" b="0" i="0" u="none" strike="noStrike" kern="1200" baseline="0" dirty="0" smtClean="0">
                          <a:solidFill>
                            <a:schemeClr val="dk1"/>
                          </a:solidFill>
                          <a:latin typeface="+mn-lt"/>
                          <a:ea typeface="+mn-ea"/>
                          <a:cs typeface="+mn-cs"/>
                        </a:rPr>
                        <a:t>Rural and remote schools find it difficult to attract and retain teachers and leaders. </a:t>
                      </a:r>
                    </a:p>
                  </a:txBody>
                  <a:tcPr/>
                </a:tc>
                <a:tc>
                  <a:txBody>
                    <a:bodyPr/>
                    <a:lstStyle/>
                    <a:p>
                      <a:r>
                        <a:rPr lang="en-AU" sz="1800" b="0" i="0" u="none" strike="noStrike" kern="1200" baseline="0" dirty="0" smtClean="0">
                          <a:solidFill>
                            <a:schemeClr val="dk1"/>
                          </a:solidFill>
                          <a:latin typeface="+mn-lt"/>
                          <a:ea typeface="+mn-ea"/>
                          <a:cs typeface="+mn-cs"/>
                        </a:rPr>
                        <a:t>A new range of incentives to attract and retain more of the best teachers and leaders.</a:t>
                      </a:r>
                    </a:p>
                  </a:txBody>
                  <a:tcPr/>
                </a:tc>
              </a:tr>
              <a:tr h="566605">
                <a:tc>
                  <a:txBody>
                    <a:bodyPr/>
                    <a:lstStyle/>
                    <a:p>
                      <a:r>
                        <a:rPr lang="en-AU" sz="1800" b="0" i="0" u="none" strike="noStrike" kern="1200" baseline="0" dirty="0" smtClean="0">
                          <a:solidFill>
                            <a:schemeClr val="dk1"/>
                          </a:solidFill>
                          <a:latin typeface="+mn-lt"/>
                          <a:ea typeface="+mn-ea"/>
                          <a:cs typeface="+mn-cs"/>
                        </a:rPr>
                        <a:t>Teachers and leaders in rural and remote schools have limited experience with NAPLAN and HSC marking. </a:t>
                      </a:r>
                    </a:p>
                  </a:txBody>
                  <a:tcPr/>
                </a:tc>
                <a:tc>
                  <a:txBody>
                    <a:bodyPr/>
                    <a:lstStyle/>
                    <a:p>
                      <a:r>
                        <a:rPr lang="en-AU" sz="1800" b="0" i="0" u="none" strike="noStrike" kern="1200" baseline="0" dirty="0" smtClean="0">
                          <a:solidFill>
                            <a:schemeClr val="dk1"/>
                          </a:solidFill>
                          <a:latin typeface="+mn-lt"/>
                          <a:ea typeface="+mn-ea"/>
                          <a:cs typeface="+mn-cs"/>
                        </a:rPr>
                        <a:t>Teachers and leaders have increased opportunities to experience real or simulated NAPLAN and HSC marking.</a:t>
                      </a:r>
                    </a:p>
                  </a:txBody>
                  <a:tcPr/>
                </a:tc>
              </a:tr>
            </a:tbl>
          </a:graphicData>
        </a:graphic>
      </p:graphicFrame>
      <p:sp>
        <p:nvSpPr>
          <p:cNvPr id="35" name="TextBox 34"/>
          <p:cNvSpPr txBox="1"/>
          <p:nvPr/>
        </p:nvSpPr>
        <p:spPr>
          <a:xfrm>
            <a:off x="1777260" y="5463665"/>
            <a:ext cx="8623754" cy="1138773"/>
          </a:xfrm>
          <a:prstGeom prst="rect">
            <a:avLst/>
          </a:prstGeom>
          <a:noFill/>
        </p:spPr>
        <p:txBody>
          <a:bodyPr wrap="square" rtlCol="0">
            <a:spAutoFit/>
          </a:bodyPr>
          <a:lstStyle/>
          <a:p>
            <a:r>
              <a:rPr lang="en-AU" dirty="0" smtClean="0"/>
              <a:t> </a:t>
            </a:r>
            <a:r>
              <a:rPr lang="en-AU" sz="3600" b="1" dirty="0" smtClean="0">
                <a:solidFill>
                  <a:srgbClr val="FF0000"/>
                </a:solidFill>
                <a:effectLst>
                  <a:outerShdw blurRad="38100" dist="38100" dir="2700000" algn="tl">
                    <a:srgbClr val="000000">
                      <a:alpha val="43137"/>
                    </a:srgbClr>
                  </a:outerShdw>
                </a:effectLst>
              </a:rPr>
              <a:t>2014 – </a:t>
            </a:r>
            <a:r>
              <a:rPr lang="en-AU" sz="3200" b="1" i="1" dirty="0" smtClean="0">
                <a:solidFill>
                  <a:srgbClr val="FF0000"/>
                </a:solidFill>
                <a:effectLst>
                  <a:outerShdw blurRad="38100" dist="38100" dir="2700000" algn="tl">
                    <a:srgbClr val="000000">
                      <a:alpha val="43137"/>
                    </a:srgbClr>
                  </a:outerShdw>
                </a:effectLst>
              </a:rPr>
              <a:t>First year permanent teachers provided with 2 hours release time and 1 hour mentoring.</a:t>
            </a:r>
            <a:r>
              <a:rPr lang="en-AU" dirty="0"/>
              <a:t>	</a:t>
            </a:r>
          </a:p>
        </p:txBody>
      </p:sp>
    </p:spTree>
    <p:extLst>
      <p:ext uri="{BB962C8B-B14F-4D97-AF65-F5344CB8AC3E}">
        <p14:creationId xmlns:p14="http://schemas.microsoft.com/office/powerpoint/2010/main" val="15533133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Quality learning for</a:t>
            </a:r>
          </a:p>
          <a:p>
            <a:pPr algn="ctr"/>
            <a:r>
              <a:rPr lang="en-US" sz="5400" dirty="0">
                <a:solidFill>
                  <a:schemeClr val="bg1"/>
                </a:solidFill>
                <a:latin typeface="Franklin Gothic Book" panose="020B0503020102020204" pitchFamily="34" charset="0"/>
              </a:rPr>
              <a:t>e</a:t>
            </a:r>
            <a:r>
              <a:rPr lang="en-US" sz="5400" dirty="0" smtClean="0">
                <a:solidFill>
                  <a:schemeClr val="bg1"/>
                </a:solidFill>
                <a:latin typeface="Franklin Gothic Book" panose="020B0503020102020204" pitchFamily="34" charset="0"/>
              </a:rPr>
              <a:t>very community</a:t>
            </a:r>
            <a:endParaRPr lang="en-US" sz="5400" dirty="0">
              <a:solidFill>
                <a:schemeClr val="bg1"/>
              </a:solidFill>
              <a:effectLst/>
              <a:latin typeface="Franklin Gothic Book" panose="020B05030201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487462866"/>
              </p:ext>
            </p:extLst>
          </p:nvPr>
        </p:nvGraphicFramePr>
        <p:xfrm>
          <a:off x="2039513" y="1775538"/>
          <a:ext cx="8128000" cy="3474720"/>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en-AU" sz="2400" dirty="0" smtClean="0"/>
                        <a:t>Current state</a:t>
                      </a:r>
                      <a:endParaRPr lang="en-AU" sz="2400" dirty="0"/>
                    </a:p>
                  </a:txBody>
                  <a:tcPr/>
                </a:tc>
                <a:tc>
                  <a:txBody>
                    <a:bodyPr/>
                    <a:lstStyle/>
                    <a:p>
                      <a:pPr algn="ctr"/>
                      <a:r>
                        <a:rPr lang="en-AU" sz="2400" dirty="0" smtClean="0"/>
                        <a:t>Future State</a:t>
                      </a:r>
                      <a:endParaRPr lang="en-AU" sz="2400" dirty="0"/>
                    </a:p>
                  </a:txBody>
                  <a:tcPr/>
                </a:tc>
              </a:tr>
              <a:tr h="370840">
                <a:tc>
                  <a:txBody>
                    <a:bodyPr/>
                    <a:lstStyle/>
                    <a:p>
                      <a:r>
                        <a:rPr lang="en-AU" sz="1800" b="0" i="0" u="none" strike="noStrike" kern="1200" baseline="0" dirty="0" smtClean="0">
                          <a:solidFill>
                            <a:schemeClr val="dk1"/>
                          </a:solidFill>
                          <a:latin typeface="+mn-lt"/>
                          <a:ea typeface="+mn-ea"/>
                          <a:cs typeface="+mn-cs"/>
                        </a:rPr>
                        <a:t> Funding to schools has not been transparent, nor responsive to changing school and student needs.</a:t>
                      </a:r>
                    </a:p>
                  </a:txBody>
                  <a:tcPr/>
                </a:tc>
                <a:tc>
                  <a:txBody>
                    <a:bodyPr/>
                    <a:lstStyle/>
                    <a:p>
                      <a:r>
                        <a:rPr lang="en-AU" sz="1800" b="0" i="0" u="none" strike="noStrike" kern="1200" baseline="0" dirty="0" smtClean="0">
                          <a:solidFill>
                            <a:schemeClr val="dk1"/>
                          </a:solidFill>
                          <a:latin typeface="+mn-lt"/>
                          <a:ea typeface="+mn-ea"/>
                          <a:cs typeface="+mn-cs"/>
                        </a:rPr>
                        <a:t>Rural and remote schools receive increased funding delivered through Resource Allocation Model (RAM).</a:t>
                      </a:r>
                    </a:p>
                  </a:txBody>
                  <a:tcPr/>
                </a:tc>
              </a:tr>
              <a:tr h="370840">
                <a:tc>
                  <a:txBody>
                    <a:bodyPr/>
                    <a:lstStyle/>
                    <a:p>
                      <a:r>
                        <a:rPr lang="en-AU" sz="1800" b="0" i="0" u="none" strike="noStrike" kern="1200" baseline="0" dirty="0" smtClean="0">
                          <a:solidFill>
                            <a:schemeClr val="dk1"/>
                          </a:solidFill>
                          <a:latin typeface="+mn-lt"/>
                          <a:ea typeface="+mn-ea"/>
                          <a:cs typeface="+mn-cs"/>
                        </a:rPr>
                        <a:t>Schools in some communities work in isolation from other schools.</a:t>
                      </a:r>
                    </a:p>
                  </a:txBody>
                  <a:tcPr/>
                </a:tc>
                <a:tc>
                  <a:txBody>
                    <a:bodyPr/>
                    <a:lstStyle/>
                    <a:p>
                      <a:r>
                        <a:rPr lang="en-AU" sz="1800" b="0" i="0" u="none" strike="noStrike" kern="1200" baseline="0" dirty="0" smtClean="0">
                          <a:solidFill>
                            <a:schemeClr val="dk1"/>
                          </a:solidFill>
                          <a:latin typeface="+mn-lt"/>
                          <a:ea typeface="+mn-ea"/>
                          <a:cs typeface="+mn-cs"/>
                        </a:rPr>
                        <a:t>Rural and remote schools are supported to establish education networks that bring together resources across a number of schools to meet local needs.</a:t>
                      </a:r>
                    </a:p>
                  </a:txBody>
                  <a:tcPr/>
                </a:tc>
              </a:tr>
              <a:tr h="370840">
                <a:tc>
                  <a:txBody>
                    <a:bodyPr/>
                    <a:lstStyle/>
                    <a:p>
                      <a:r>
                        <a:rPr lang="en-AU" sz="1800" b="0" i="0" u="none" strike="noStrike" kern="1200" baseline="0" dirty="0" smtClean="0">
                          <a:solidFill>
                            <a:schemeClr val="dk1"/>
                          </a:solidFill>
                          <a:latin typeface="+mn-lt"/>
                          <a:ea typeface="+mn-ea"/>
                          <a:cs typeface="+mn-cs"/>
                        </a:rPr>
                        <a:t>The Department’s state-wide ‘one size fits all’ approach to all policies restricts locally developed solutions. </a:t>
                      </a:r>
                    </a:p>
                  </a:txBody>
                  <a:tcPr/>
                </a:tc>
                <a:tc>
                  <a:txBody>
                    <a:bodyPr/>
                    <a:lstStyle/>
                    <a:p>
                      <a:r>
                        <a:rPr lang="en-AU" sz="1800" b="0" i="0" u="none" strike="noStrike" kern="1200" baseline="0" dirty="0" smtClean="0">
                          <a:solidFill>
                            <a:schemeClr val="dk1"/>
                          </a:solidFill>
                          <a:latin typeface="+mn-lt"/>
                          <a:ea typeface="+mn-ea"/>
                          <a:cs typeface="+mn-cs"/>
                        </a:rPr>
                        <a:t>Principals are given more authority under </a:t>
                      </a:r>
                      <a:r>
                        <a:rPr lang="en-AU" sz="1800" b="0" i="1" u="none" strike="noStrike" kern="1200" baseline="0" dirty="0" smtClean="0">
                          <a:solidFill>
                            <a:schemeClr val="dk1"/>
                          </a:solidFill>
                          <a:latin typeface="+mn-lt"/>
                          <a:ea typeface="+mn-ea"/>
                          <a:cs typeface="+mn-cs"/>
                        </a:rPr>
                        <a:t>Local Schools, Local Decisions.</a:t>
                      </a:r>
                      <a:endParaRPr lang="en-AU" sz="1800" b="0" i="0" u="none" strike="noStrike" kern="1200" baseline="0" dirty="0" smtClean="0">
                        <a:solidFill>
                          <a:schemeClr val="dk1"/>
                        </a:solidFill>
                        <a:latin typeface="+mn-lt"/>
                        <a:ea typeface="+mn-ea"/>
                        <a:cs typeface="+mn-cs"/>
                      </a:endParaRPr>
                    </a:p>
                  </a:txBody>
                  <a:tcPr/>
                </a:tc>
              </a:tr>
            </a:tbl>
          </a:graphicData>
        </a:graphic>
      </p:graphicFrame>
      <p:sp>
        <p:nvSpPr>
          <p:cNvPr id="33" name="TextBox 32"/>
          <p:cNvSpPr txBox="1"/>
          <p:nvPr/>
        </p:nvSpPr>
        <p:spPr>
          <a:xfrm>
            <a:off x="1770101" y="5342210"/>
            <a:ext cx="8623754" cy="1138773"/>
          </a:xfrm>
          <a:prstGeom prst="rect">
            <a:avLst/>
          </a:prstGeom>
          <a:noFill/>
        </p:spPr>
        <p:txBody>
          <a:bodyPr wrap="square" rtlCol="0">
            <a:spAutoFit/>
          </a:bodyPr>
          <a:lstStyle/>
          <a:p>
            <a:r>
              <a:rPr lang="en-AU" dirty="0" smtClean="0"/>
              <a:t> </a:t>
            </a:r>
            <a:r>
              <a:rPr lang="en-AU" sz="3600" b="1" dirty="0" smtClean="0">
                <a:solidFill>
                  <a:srgbClr val="FF0000"/>
                </a:solidFill>
                <a:effectLst>
                  <a:outerShdw blurRad="38100" dist="38100" dir="2700000" algn="tl">
                    <a:srgbClr val="000000">
                      <a:alpha val="43137"/>
                    </a:srgbClr>
                  </a:outerShdw>
                </a:effectLst>
              </a:rPr>
              <a:t>2016 – </a:t>
            </a:r>
            <a:r>
              <a:rPr lang="en-AU" sz="3200" b="1" i="1" dirty="0" smtClean="0">
                <a:solidFill>
                  <a:srgbClr val="FF0000"/>
                </a:solidFill>
                <a:effectLst>
                  <a:outerShdw blurRad="38100" dist="38100" dir="2700000" algn="tl">
                    <a:srgbClr val="000000">
                      <a:alpha val="43137"/>
                    </a:srgbClr>
                  </a:outerShdw>
                </a:effectLst>
              </a:rPr>
              <a:t>All schools receive their full budget allocation through the RAM.</a:t>
            </a:r>
            <a:r>
              <a:rPr lang="en-AU" dirty="0"/>
              <a:t>	</a:t>
            </a:r>
          </a:p>
        </p:txBody>
      </p:sp>
    </p:spTree>
    <p:extLst>
      <p:ext uri="{BB962C8B-B14F-4D97-AF65-F5344CB8AC3E}">
        <p14:creationId xmlns:p14="http://schemas.microsoft.com/office/powerpoint/2010/main" val="29597179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Blueprint  </a:t>
            </a:r>
          </a:p>
          <a:p>
            <a:pPr algn="ctr"/>
            <a:r>
              <a:rPr lang="en-US" sz="5400" dirty="0" smtClean="0">
                <a:solidFill>
                  <a:schemeClr val="bg1"/>
                </a:solidFill>
                <a:latin typeface="Franklin Gothic Book" panose="020B0503020102020204" pitchFamily="34" charset="0"/>
              </a:rPr>
              <a:t>for action</a:t>
            </a:r>
            <a:endParaRPr lang="en-US" sz="5400" dirty="0">
              <a:solidFill>
                <a:schemeClr val="bg1"/>
              </a:solidFill>
              <a:effectLst/>
              <a:latin typeface="Franklin Gothic Book" panose="020B0503020102020204" pitchFamily="34" charset="0"/>
            </a:endParaRPr>
          </a:p>
        </p:txBody>
      </p:sp>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08812" y="1867115"/>
            <a:ext cx="6652534" cy="4786091"/>
          </a:xfrm>
          <a:prstGeom prst="rect">
            <a:avLst/>
          </a:prstGeom>
        </p:spPr>
      </p:pic>
    </p:spTree>
    <p:extLst>
      <p:ext uri="{BB962C8B-B14F-4D97-AF65-F5344CB8AC3E}">
        <p14:creationId xmlns:p14="http://schemas.microsoft.com/office/powerpoint/2010/main" val="27437020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830997"/>
          </a:xfrm>
          <a:prstGeom prst="rect">
            <a:avLst/>
          </a:prstGeom>
          <a:noFill/>
          <a:ln>
            <a:noFill/>
          </a:ln>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Franklin Gothic Book" panose="020B0503020102020204" pitchFamily="34" charset="0"/>
              </a:rPr>
              <a:t>FAQ</a:t>
            </a:r>
            <a:r>
              <a:rPr lang="en-US" sz="4000" dirty="0" smtClean="0">
                <a:solidFill>
                  <a:schemeClr val="bg1"/>
                </a:solidFill>
                <a:latin typeface="Franklin Gothic Book" panose="020B0503020102020204" pitchFamily="34" charset="0"/>
              </a:rPr>
              <a:t>s</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1841679" y="1934974"/>
            <a:ext cx="8552175" cy="4801314"/>
          </a:xfrm>
          <a:prstGeom prst="rect">
            <a:avLst/>
          </a:prstGeom>
        </p:spPr>
        <p:txBody>
          <a:bodyPr wrap="square">
            <a:spAutoFit/>
          </a:bodyPr>
          <a:lstStyle/>
          <a:p>
            <a:r>
              <a:rPr lang="en-AU" sz="3600" b="1" dirty="0" smtClean="0">
                <a:solidFill>
                  <a:srgbClr val="C00000"/>
                </a:solidFill>
                <a:effectLst>
                  <a:outerShdw blurRad="38100" dist="38100" dir="2700000" algn="tl">
                    <a:srgbClr val="000000">
                      <a:alpha val="43137"/>
                    </a:srgbClr>
                  </a:outerShdw>
                </a:effectLst>
              </a:rPr>
              <a:t>What is an education network?</a:t>
            </a:r>
          </a:p>
          <a:p>
            <a:endParaRPr lang="en-AU" dirty="0"/>
          </a:p>
          <a:p>
            <a:r>
              <a:rPr lang="en-AU" sz="2800" dirty="0" smtClean="0"/>
              <a:t>An </a:t>
            </a:r>
            <a:r>
              <a:rPr lang="en-AU" sz="2800" dirty="0"/>
              <a:t>education network is a group of schools working together and jointly sharing and managing their resources to deliver quality learning to their students. These networks will be designed by local school communities to meet their specific needs and need not be limited by geographical boundaries. The decision to form a network will be made by school principals and their local communities, in consultation with Directors Public Schools NSW and the Directors Educational Services.</a:t>
            </a:r>
          </a:p>
        </p:txBody>
      </p:sp>
    </p:spTree>
    <p:extLst>
      <p:ext uri="{BB962C8B-B14F-4D97-AF65-F5344CB8AC3E}">
        <p14:creationId xmlns:p14="http://schemas.microsoft.com/office/powerpoint/2010/main" val="28744672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 name="Rectangle 2"/>
          <p:cNvSpPr/>
          <p:nvPr/>
        </p:nvSpPr>
        <p:spPr>
          <a:xfrm>
            <a:off x="2086377" y="2028973"/>
            <a:ext cx="7688687" cy="4524315"/>
          </a:xfrm>
          <a:prstGeom prst="rect">
            <a:avLst/>
          </a:prstGeom>
        </p:spPr>
        <p:txBody>
          <a:bodyPr wrap="square">
            <a:spAutoFit/>
          </a:bodyPr>
          <a:lstStyle/>
          <a:p>
            <a:r>
              <a:rPr lang="en-AU" sz="3600" dirty="0"/>
              <a:t>The </a:t>
            </a:r>
            <a:r>
              <a:rPr lang="en-AU" sz="3600" b="1" dirty="0">
                <a:solidFill>
                  <a:srgbClr val="FF0000"/>
                </a:solidFill>
                <a:effectLst>
                  <a:outerShdw blurRad="38100" dist="38100" dir="2700000" algn="tl">
                    <a:srgbClr val="000000">
                      <a:alpha val="43137"/>
                    </a:srgbClr>
                  </a:outerShdw>
                </a:effectLst>
              </a:rPr>
              <a:t>Accessibility Remoteness Index of</a:t>
            </a:r>
          </a:p>
          <a:p>
            <a:r>
              <a:rPr lang="en-AU" sz="3600" b="1" dirty="0">
                <a:solidFill>
                  <a:srgbClr val="FF0000"/>
                </a:solidFill>
                <a:effectLst>
                  <a:outerShdw blurRad="38100" dist="38100" dir="2700000" algn="tl">
                    <a:srgbClr val="000000">
                      <a:alpha val="43137"/>
                    </a:srgbClr>
                  </a:outerShdw>
                </a:effectLst>
              </a:rPr>
              <a:t>Australia </a:t>
            </a:r>
            <a:r>
              <a:rPr lang="en-AU" sz="3600" dirty="0"/>
              <a:t>(ARIA) gives locations accessibility/ remoteness values between </a:t>
            </a:r>
            <a:r>
              <a:rPr lang="en-AU" sz="3600" b="1" dirty="0">
                <a:solidFill>
                  <a:srgbClr val="FF0000"/>
                </a:solidFill>
                <a:effectLst>
                  <a:outerShdw blurRad="38100" dist="38100" dir="2700000" algn="tl">
                    <a:srgbClr val="000000">
                      <a:alpha val="43137"/>
                    </a:srgbClr>
                  </a:outerShdw>
                </a:effectLst>
              </a:rPr>
              <a:t>0</a:t>
            </a:r>
            <a:r>
              <a:rPr lang="en-AU" sz="3600" dirty="0"/>
              <a:t> and </a:t>
            </a:r>
            <a:r>
              <a:rPr lang="en-AU" sz="3600" b="1" dirty="0">
                <a:solidFill>
                  <a:srgbClr val="FF0000"/>
                </a:solidFill>
                <a:effectLst>
                  <a:outerShdw blurRad="38100" dist="38100" dir="2700000" algn="tl">
                    <a:srgbClr val="000000">
                      <a:alpha val="43137"/>
                    </a:srgbClr>
                  </a:outerShdw>
                </a:effectLst>
              </a:rPr>
              <a:t>15.3</a:t>
            </a:r>
            <a:r>
              <a:rPr lang="en-AU" sz="3600" dirty="0"/>
              <a:t> based on </a:t>
            </a:r>
            <a:r>
              <a:rPr lang="en-AU" sz="3600" dirty="0" smtClean="0"/>
              <a:t>the </a:t>
            </a:r>
            <a:r>
              <a:rPr lang="en-AU" sz="3600" b="1" dirty="0" smtClean="0">
                <a:solidFill>
                  <a:srgbClr val="FF0000"/>
                </a:solidFill>
                <a:effectLst>
                  <a:outerShdw blurRad="38100" dist="38100" dir="2700000" algn="tl">
                    <a:srgbClr val="000000">
                      <a:alpha val="43137"/>
                    </a:srgbClr>
                  </a:outerShdw>
                </a:effectLst>
              </a:rPr>
              <a:t>physical </a:t>
            </a:r>
            <a:r>
              <a:rPr lang="en-AU" sz="3600" b="1" dirty="0">
                <a:solidFill>
                  <a:srgbClr val="FF0000"/>
                </a:solidFill>
                <a:effectLst>
                  <a:outerShdw blurRad="38100" dist="38100" dir="2700000" algn="tl">
                    <a:srgbClr val="000000">
                      <a:alpha val="43137"/>
                    </a:srgbClr>
                  </a:outerShdw>
                </a:effectLst>
              </a:rPr>
              <a:t>road distance </a:t>
            </a:r>
            <a:r>
              <a:rPr lang="en-AU" sz="3600" dirty="0"/>
              <a:t>to the nearest </a:t>
            </a:r>
            <a:r>
              <a:rPr lang="en-AU" sz="3600" b="1" dirty="0">
                <a:solidFill>
                  <a:srgbClr val="FF0000"/>
                </a:solidFill>
                <a:effectLst>
                  <a:outerShdw blurRad="38100" dist="38100" dir="2700000" algn="tl">
                    <a:srgbClr val="000000">
                      <a:alpha val="43137"/>
                    </a:srgbClr>
                  </a:outerShdw>
                </a:effectLst>
              </a:rPr>
              <a:t>town</a:t>
            </a:r>
            <a:r>
              <a:rPr lang="en-AU" sz="3600" dirty="0"/>
              <a:t> or </a:t>
            </a:r>
            <a:r>
              <a:rPr lang="en-AU" sz="3600" b="1" dirty="0">
                <a:solidFill>
                  <a:srgbClr val="FF0000"/>
                </a:solidFill>
                <a:effectLst>
                  <a:outerShdw blurRad="38100" dist="38100" dir="2700000" algn="tl">
                    <a:srgbClr val="000000">
                      <a:alpha val="43137"/>
                    </a:srgbClr>
                  </a:outerShdw>
                </a:effectLst>
              </a:rPr>
              <a:t>service centre</a:t>
            </a:r>
            <a:r>
              <a:rPr lang="en-AU" sz="3600" dirty="0"/>
              <a:t>. The </a:t>
            </a:r>
            <a:r>
              <a:rPr lang="en-AU" sz="3600" b="1" dirty="0">
                <a:solidFill>
                  <a:srgbClr val="FF0000"/>
                </a:solidFill>
                <a:effectLst>
                  <a:outerShdw blurRad="38100" dist="38100" dir="2700000" algn="tl">
                    <a:srgbClr val="000000">
                      <a:alpha val="43137"/>
                    </a:srgbClr>
                  </a:outerShdw>
                </a:effectLst>
              </a:rPr>
              <a:t>higher</a:t>
            </a:r>
            <a:r>
              <a:rPr lang="en-AU" sz="3600" dirty="0"/>
              <a:t> the value is, the </a:t>
            </a:r>
            <a:r>
              <a:rPr lang="en-AU" sz="3600" b="1" dirty="0" smtClean="0">
                <a:solidFill>
                  <a:srgbClr val="FF0000"/>
                </a:solidFill>
                <a:effectLst>
                  <a:outerShdw blurRad="38100" dist="38100" dir="2700000" algn="tl">
                    <a:srgbClr val="000000">
                      <a:alpha val="43137"/>
                    </a:srgbClr>
                  </a:outerShdw>
                </a:effectLst>
              </a:rPr>
              <a:t>more remote </a:t>
            </a:r>
            <a:r>
              <a:rPr lang="en-AU" sz="3600" dirty="0"/>
              <a:t>and inaccessible the location.</a:t>
            </a:r>
          </a:p>
        </p:txBody>
      </p:sp>
    </p:spTree>
    <p:extLst>
      <p:ext uri="{BB962C8B-B14F-4D97-AF65-F5344CB8AC3E}">
        <p14:creationId xmlns:p14="http://schemas.microsoft.com/office/powerpoint/2010/main" val="825278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830997"/>
          </a:xfrm>
          <a:prstGeom prst="rect">
            <a:avLst/>
          </a:prstGeom>
          <a:noFill/>
          <a:ln>
            <a:noFill/>
          </a:ln>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Franklin Gothic Book" panose="020B0503020102020204" pitchFamily="34" charset="0"/>
              </a:rPr>
              <a:t>FAQ</a:t>
            </a:r>
            <a:r>
              <a:rPr lang="en-US" sz="4000" dirty="0" smtClean="0">
                <a:solidFill>
                  <a:schemeClr val="bg1"/>
                </a:solidFill>
                <a:latin typeface="Franklin Gothic Book" panose="020B0503020102020204" pitchFamily="34" charset="0"/>
              </a:rPr>
              <a:t>s</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1841679" y="1934974"/>
            <a:ext cx="8552175" cy="4924425"/>
          </a:xfrm>
          <a:prstGeom prst="rect">
            <a:avLst/>
          </a:prstGeom>
        </p:spPr>
        <p:txBody>
          <a:bodyPr wrap="square">
            <a:spAutoFit/>
          </a:bodyPr>
          <a:lstStyle/>
          <a:p>
            <a:r>
              <a:rPr lang="en-AU" sz="3600" b="1" dirty="0" smtClean="0">
                <a:solidFill>
                  <a:srgbClr val="C00000"/>
                </a:solidFill>
                <a:effectLst>
                  <a:outerShdw blurRad="38100" dist="38100" dir="2700000" algn="tl">
                    <a:srgbClr val="000000">
                      <a:alpha val="43137"/>
                    </a:srgbClr>
                  </a:outerShdw>
                </a:effectLst>
              </a:rPr>
              <a:t>How will </a:t>
            </a:r>
            <a:r>
              <a:rPr lang="en-AU" sz="3600" b="1" smtClean="0">
                <a:solidFill>
                  <a:srgbClr val="C00000"/>
                </a:solidFill>
                <a:effectLst>
                  <a:outerShdw blurRad="38100" dist="38100" dir="2700000" algn="tl">
                    <a:srgbClr val="000000">
                      <a:alpha val="43137"/>
                    </a:srgbClr>
                  </a:outerShdw>
                </a:effectLst>
              </a:rPr>
              <a:t>the networks’ </a:t>
            </a:r>
            <a:r>
              <a:rPr lang="en-AU" sz="3600" b="1" dirty="0" smtClean="0">
                <a:solidFill>
                  <a:srgbClr val="C00000"/>
                </a:solidFill>
                <a:effectLst>
                  <a:outerShdw blurRad="38100" dist="38100" dir="2700000" algn="tl">
                    <a:srgbClr val="000000">
                      <a:alpha val="43137"/>
                    </a:srgbClr>
                  </a:outerShdw>
                </a:effectLst>
              </a:rPr>
              <a:t>staffing and budgeting be managed?</a:t>
            </a:r>
          </a:p>
          <a:p>
            <a:r>
              <a:rPr lang="en-AU" sz="2200" dirty="0"/>
              <a:t>Each network will meet the unique educational needs of their community. Decisions about where teachers are located, whether teaching will be face-to-face or online, and where executive members of staff will be placed will be made by school principals in consultation with their local communities. Class sizes will be maintained in accordance with the staffing agreement, and the total staffing of the network will be determined by student numbers for each of the schools in the network, as is the case with all schools across NSW. Networks will have a management agreement that summarises how resources will be shared, where teachers and school executive are located and how decisions are made. </a:t>
            </a:r>
          </a:p>
        </p:txBody>
      </p:sp>
    </p:spTree>
    <p:extLst>
      <p:ext uri="{BB962C8B-B14F-4D97-AF65-F5344CB8AC3E}">
        <p14:creationId xmlns:p14="http://schemas.microsoft.com/office/powerpoint/2010/main" val="35115147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830997"/>
          </a:xfrm>
          <a:prstGeom prst="rect">
            <a:avLst/>
          </a:prstGeom>
          <a:noFill/>
          <a:ln>
            <a:noFill/>
          </a:ln>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Franklin Gothic Book" panose="020B0503020102020204" pitchFamily="34" charset="0"/>
              </a:rPr>
              <a:t>FAQ</a:t>
            </a:r>
            <a:r>
              <a:rPr lang="en-US" sz="4000" dirty="0" smtClean="0">
                <a:solidFill>
                  <a:schemeClr val="bg1"/>
                </a:solidFill>
                <a:latin typeface="Franklin Gothic Book" panose="020B0503020102020204" pitchFamily="34" charset="0"/>
              </a:rPr>
              <a:t>s</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1841679" y="1934974"/>
            <a:ext cx="8552175" cy="3785652"/>
          </a:xfrm>
          <a:prstGeom prst="rect">
            <a:avLst/>
          </a:prstGeom>
        </p:spPr>
        <p:txBody>
          <a:bodyPr wrap="square">
            <a:spAutoFit/>
          </a:bodyPr>
          <a:lstStyle/>
          <a:p>
            <a:r>
              <a:rPr lang="en-AU" sz="3600" b="1" dirty="0" smtClean="0">
                <a:solidFill>
                  <a:srgbClr val="C00000"/>
                </a:solidFill>
                <a:effectLst>
                  <a:outerShdw blurRad="38100" dist="38100" dir="2700000" algn="tl">
                    <a:srgbClr val="000000">
                      <a:alpha val="43137"/>
                    </a:srgbClr>
                  </a:outerShdw>
                </a:effectLst>
              </a:rPr>
              <a:t>Who will decide on the focus of each network and the schools involved?</a:t>
            </a:r>
          </a:p>
          <a:p>
            <a:r>
              <a:rPr lang="en-AU" sz="2800" dirty="0"/>
              <a:t>School principals and their local communities will have the opportunity to work closely with their Directors Public Schools NSW and the Directors Educational Services to establish each education network. School principals, in collaboration with their school communities, will make decisions about the focus of their network. </a:t>
            </a:r>
          </a:p>
        </p:txBody>
      </p:sp>
    </p:spTree>
    <p:extLst>
      <p:ext uri="{BB962C8B-B14F-4D97-AF65-F5344CB8AC3E}">
        <p14:creationId xmlns:p14="http://schemas.microsoft.com/office/powerpoint/2010/main" val="7356869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830997"/>
          </a:xfrm>
          <a:prstGeom prst="rect">
            <a:avLst/>
          </a:prstGeom>
          <a:noFill/>
          <a:ln>
            <a:noFill/>
          </a:ln>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Franklin Gothic Book" panose="020B0503020102020204" pitchFamily="34" charset="0"/>
              </a:rPr>
              <a:t>FAQ</a:t>
            </a:r>
            <a:r>
              <a:rPr lang="en-US" sz="4000" dirty="0" smtClean="0">
                <a:solidFill>
                  <a:schemeClr val="bg1"/>
                </a:solidFill>
                <a:latin typeface="Franklin Gothic Book" panose="020B0503020102020204" pitchFamily="34" charset="0"/>
              </a:rPr>
              <a:t>s</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1841679" y="1934974"/>
            <a:ext cx="8552175" cy="4216539"/>
          </a:xfrm>
          <a:prstGeom prst="rect">
            <a:avLst/>
          </a:prstGeom>
        </p:spPr>
        <p:txBody>
          <a:bodyPr wrap="square">
            <a:spAutoFit/>
          </a:bodyPr>
          <a:lstStyle/>
          <a:p>
            <a:r>
              <a:rPr lang="en-AU" sz="3600" b="1" dirty="0" smtClean="0">
                <a:solidFill>
                  <a:srgbClr val="C00000"/>
                </a:solidFill>
                <a:effectLst>
                  <a:outerShdw blurRad="38100" dist="38100" dir="2700000" algn="tl">
                    <a:srgbClr val="000000">
                      <a:alpha val="43137"/>
                    </a:srgbClr>
                  </a:outerShdw>
                </a:effectLst>
              </a:rPr>
              <a:t>What is an Educational Service Team and how will they work?</a:t>
            </a:r>
          </a:p>
          <a:p>
            <a:r>
              <a:rPr lang="en-AU" sz="2800" dirty="0"/>
              <a:t>An Educational Services team is made up of expert, non school-based staff with recent school-based experience to provide direct support and services to schools and education networks. Each Educational Services team is led by a Director Educational Services. These teams have been created as </a:t>
            </a:r>
            <a:r>
              <a:rPr lang="en-AU" sz="2800" dirty="0" smtClean="0"/>
              <a:t>part of </a:t>
            </a:r>
            <a:r>
              <a:rPr lang="en-AU" sz="2800" dirty="0"/>
              <a:t>the new model of support to NSW public schools.</a:t>
            </a:r>
          </a:p>
        </p:txBody>
      </p:sp>
    </p:spTree>
    <p:extLst>
      <p:ext uri="{BB962C8B-B14F-4D97-AF65-F5344CB8AC3E}">
        <p14:creationId xmlns:p14="http://schemas.microsoft.com/office/powerpoint/2010/main" val="24347919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830997"/>
          </a:xfrm>
          <a:prstGeom prst="rect">
            <a:avLst/>
          </a:prstGeom>
          <a:noFill/>
          <a:ln>
            <a:noFill/>
          </a:ln>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Franklin Gothic Book" panose="020B0503020102020204" pitchFamily="34" charset="0"/>
              </a:rPr>
              <a:t>FAQ</a:t>
            </a:r>
            <a:r>
              <a:rPr lang="en-US" sz="4000" dirty="0" smtClean="0">
                <a:solidFill>
                  <a:schemeClr val="bg1"/>
                </a:solidFill>
                <a:latin typeface="Franklin Gothic Book" panose="020B0503020102020204" pitchFamily="34" charset="0"/>
              </a:rPr>
              <a:t>s</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1841678" y="1934974"/>
            <a:ext cx="8778519" cy="4216539"/>
          </a:xfrm>
          <a:prstGeom prst="rect">
            <a:avLst/>
          </a:prstGeom>
        </p:spPr>
        <p:txBody>
          <a:bodyPr wrap="square">
            <a:spAutoFit/>
          </a:bodyPr>
          <a:lstStyle/>
          <a:p>
            <a:r>
              <a:rPr lang="en-AU" sz="3600" b="1" dirty="0" smtClean="0">
                <a:solidFill>
                  <a:srgbClr val="C00000"/>
                </a:solidFill>
                <a:effectLst>
                  <a:outerShdw blurRad="38100" dist="38100" dir="2700000" algn="tl">
                    <a:srgbClr val="000000">
                      <a:alpha val="43137"/>
                    </a:srgbClr>
                  </a:outerShdw>
                </a:effectLst>
              </a:rPr>
              <a:t>What is an Educational Service Team and how will they work?</a:t>
            </a:r>
          </a:p>
          <a:p>
            <a:r>
              <a:rPr lang="en-AU" sz="2800" dirty="0"/>
              <a:t>Educational Services teams will provide professional learning, expert advice and support to schools in areas such as: quality teaching and professional practice; pathways for senior students; vocational education and training (VET); students with additional needs; learning and support; </a:t>
            </a:r>
            <a:r>
              <a:rPr lang="en-AU" sz="2800" dirty="0" smtClean="0"/>
              <a:t>student </a:t>
            </a:r>
            <a:r>
              <a:rPr lang="en-AU" sz="2800" dirty="0"/>
              <a:t>engagement and wellbeing; </a:t>
            </a:r>
            <a:r>
              <a:rPr lang="en-AU" sz="2800" dirty="0" smtClean="0"/>
              <a:t>and Aboriginal </a:t>
            </a:r>
            <a:r>
              <a:rPr lang="en-AU" sz="2800" dirty="0"/>
              <a:t>education</a:t>
            </a:r>
            <a:r>
              <a:rPr lang="en-AU" sz="2800" dirty="0" smtClean="0"/>
              <a:t>..</a:t>
            </a:r>
            <a:endParaRPr lang="en-AU" sz="2800" dirty="0"/>
          </a:p>
        </p:txBody>
      </p:sp>
    </p:spTree>
    <p:extLst>
      <p:ext uri="{BB962C8B-B14F-4D97-AF65-F5344CB8AC3E}">
        <p14:creationId xmlns:p14="http://schemas.microsoft.com/office/powerpoint/2010/main" val="11721871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830997"/>
          </a:xfrm>
          <a:prstGeom prst="rect">
            <a:avLst/>
          </a:prstGeom>
          <a:noFill/>
          <a:ln>
            <a:noFill/>
          </a:ln>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Franklin Gothic Book" panose="020B0503020102020204" pitchFamily="34" charset="0"/>
              </a:rPr>
              <a:t>FAQ</a:t>
            </a:r>
            <a:r>
              <a:rPr lang="en-US" sz="4000" dirty="0" smtClean="0">
                <a:solidFill>
                  <a:schemeClr val="bg1"/>
                </a:solidFill>
                <a:latin typeface="Franklin Gothic Book" panose="020B0503020102020204" pitchFamily="34" charset="0"/>
              </a:rPr>
              <a:t>s</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1841678" y="1934974"/>
            <a:ext cx="8778519" cy="2492990"/>
          </a:xfrm>
          <a:prstGeom prst="rect">
            <a:avLst/>
          </a:prstGeom>
        </p:spPr>
        <p:txBody>
          <a:bodyPr wrap="square">
            <a:spAutoFit/>
          </a:bodyPr>
          <a:lstStyle/>
          <a:p>
            <a:r>
              <a:rPr lang="en-AU" sz="3600" b="1" dirty="0" smtClean="0">
                <a:solidFill>
                  <a:srgbClr val="C00000"/>
                </a:solidFill>
                <a:effectLst>
                  <a:outerShdw blurRad="38100" dist="38100" dir="2700000" algn="tl">
                    <a:srgbClr val="000000">
                      <a:alpha val="43137"/>
                    </a:srgbClr>
                  </a:outerShdw>
                </a:effectLst>
              </a:rPr>
              <a:t>What is an Educational Service Team and how will they work?</a:t>
            </a:r>
          </a:p>
          <a:p>
            <a:r>
              <a:rPr lang="en-AU" sz="2800" dirty="0"/>
              <a:t>These teams will also be able to draw on the expertise of state office staff and coordinate work with other government and non-government </a:t>
            </a:r>
            <a:r>
              <a:rPr lang="en-AU" sz="2800" dirty="0" smtClean="0"/>
              <a:t>organisations.</a:t>
            </a:r>
            <a:endParaRPr lang="en-AU" sz="2800" dirty="0"/>
          </a:p>
        </p:txBody>
      </p:sp>
    </p:spTree>
    <p:extLst>
      <p:ext uri="{BB962C8B-B14F-4D97-AF65-F5344CB8AC3E}">
        <p14:creationId xmlns:p14="http://schemas.microsoft.com/office/powerpoint/2010/main" val="595428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830997"/>
          </a:xfrm>
          <a:prstGeom prst="rect">
            <a:avLst/>
          </a:prstGeom>
          <a:noFill/>
          <a:ln>
            <a:noFill/>
          </a:ln>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Franklin Gothic Book" panose="020B0503020102020204" pitchFamily="34" charset="0"/>
              </a:rPr>
              <a:t>FAQ</a:t>
            </a:r>
            <a:r>
              <a:rPr lang="en-US" sz="4000" dirty="0" smtClean="0">
                <a:solidFill>
                  <a:schemeClr val="bg1"/>
                </a:solidFill>
                <a:latin typeface="Franklin Gothic Book" panose="020B0503020102020204" pitchFamily="34" charset="0"/>
              </a:rPr>
              <a:t>s</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1841678" y="1934974"/>
            <a:ext cx="8778519" cy="4955203"/>
          </a:xfrm>
          <a:prstGeom prst="rect">
            <a:avLst/>
          </a:prstGeom>
        </p:spPr>
        <p:txBody>
          <a:bodyPr wrap="square">
            <a:spAutoFit/>
          </a:bodyPr>
          <a:lstStyle/>
          <a:p>
            <a:r>
              <a:rPr lang="en-AU" sz="3600" b="1" dirty="0" smtClean="0">
                <a:solidFill>
                  <a:srgbClr val="C00000"/>
                </a:solidFill>
                <a:effectLst>
                  <a:outerShdw blurRad="38100" dist="38100" dir="2700000" algn="tl">
                    <a:srgbClr val="000000">
                      <a:alpha val="43137"/>
                    </a:srgbClr>
                  </a:outerShdw>
                </a:effectLst>
              </a:rPr>
              <a:t>What services will specialist centres provide?</a:t>
            </a:r>
          </a:p>
          <a:p>
            <a:r>
              <a:rPr lang="en-AU" sz="2800" dirty="0"/>
              <a:t>The specific needs of each local school community will determine the types of support and services each specialist centre will provide. Some communities may need expert support and advice about effective transition to school. Other communities may need their specialist centre to coordinate staff whose area of expertise is working with students with mental health, wellbeing or engagement issues. The network of specialist centres will draw on the expertise of Departmental staff, other government agencies and non-government organisations. </a:t>
            </a:r>
            <a:r>
              <a:rPr lang="en-AU" sz="2800" dirty="0" smtClean="0"/>
              <a:t>.</a:t>
            </a:r>
            <a:endParaRPr lang="en-AU" sz="2800" dirty="0"/>
          </a:p>
        </p:txBody>
      </p:sp>
    </p:spTree>
    <p:extLst>
      <p:ext uri="{BB962C8B-B14F-4D97-AF65-F5344CB8AC3E}">
        <p14:creationId xmlns:p14="http://schemas.microsoft.com/office/powerpoint/2010/main" val="18942940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830997"/>
          </a:xfrm>
          <a:prstGeom prst="rect">
            <a:avLst/>
          </a:prstGeom>
          <a:noFill/>
          <a:ln>
            <a:noFill/>
          </a:ln>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Franklin Gothic Book" panose="020B0503020102020204" pitchFamily="34" charset="0"/>
              </a:rPr>
              <a:t>FAQ</a:t>
            </a:r>
            <a:r>
              <a:rPr lang="en-US" sz="4000" dirty="0" smtClean="0">
                <a:solidFill>
                  <a:schemeClr val="bg1"/>
                </a:solidFill>
                <a:latin typeface="Franklin Gothic Book" panose="020B0503020102020204" pitchFamily="34" charset="0"/>
              </a:rPr>
              <a:t>s</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1841678" y="1934974"/>
            <a:ext cx="8778519" cy="5047536"/>
          </a:xfrm>
          <a:prstGeom prst="rect">
            <a:avLst/>
          </a:prstGeom>
        </p:spPr>
        <p:txBody>
          <a:bodyPr wrap="square">
            <a:spAutoFit/>
          </a:bodyPr>
          <a:lstStyle/>
          <a:p>
            <a:r>
              <a:rPr lang="en-AU" sz="3600" b="1" dirty="0" smtClean="0">
                <a:solidFill>
                  <a:srgbClr val="C00000"/>
                </a:solidFill>
                <a:effectLst>
                  <a:outerShdw blurRad="38100" dist="38100" dir="2700000" algn="tl">
                    <a:srgbClr val="000000">
                      <a:alpha val="43137"/>
                    </a:srgbClr>
                  </a:outerShdw>
                </a:effectLst>
              </a:rPr>
              <a:t>What is the virtual secondary school?</a:t>
            </a:r>
          </a:p>
          <a:p>
            <a:r>
              <a:rPr lang="en-AU" sz="2600" dirty="0"/>
              <a:t>A virtual school links teachers and students in a number of different locations using technology to create enriched and engaging learning environments. This will allow students in rural and remote schools to study in their local school and also enrol in one or more specialist courses in the virtual school. Students will use a range of technologies to link them with classmates in other locations and a teacher in another school. The Department’s virtual secondary school will be based on what we have learnt from our current programs such as </a:t>
            </a:r>
            <a:r>
              <a:rPr lang="en-AU" sz="2600" i="1" dirty="0"/>
              <a:t>Access</a:t>
            </a:r>
            <a:r>
              <a:rPr lang="en-AU" sz="2600" dirty="0"/>
              <a:t>, </a:t>
            </a:r>
            <a:r>
              <a:rPr lang="en-AU" sz="2600" i="1" dirty="0"/>
              <a:t>e2 </a:t>
            </a:r>
            <a:r>
              <a:rPr lang="en-AU" sz="2600" dirty="0"/>
              <a:t>and </a:t>
            </a:r>
            <a:r>
              <a:rPr lang="en-AU" sz="2600" i="1" dirty="0" err="1"/>
              <a:t>Xsel</a:t>
            </a:r>
            <a:r>
              <a:rPr lang="en-AU" sz="2600" dirty="0"/>
              <a:t>, as well as national and international distance and rural education models.</a:t>
            </a:r>
          </a:p>
        </p:txBody>
      </p:sp>
    </p:spTree>
    <p:extLst>
      <p:ext uri="{BB962C8B-B14F-4D97-AF65-F5344CB8AC3E}">
        <p14:creationId xmlns:p14="http://schemas.microsoft.com/office/powerpoint/2010/main" val="6141395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830997"/>
          </a:xfrm>
          <a:prstGeom prst="rect">
            <a:avLst/>
          </a:prstGeom>
          <a:noFill/>
          <a:ln>
            <a:noFill/>
          </a:ln>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Franklin Gothic Book" panose="020B0503020102020204" pitchFamily="34" charset="0"/>
              </a:rPr>
              <a:t>FAQ</a:t>
            </a:r>
            <a:r>
              <a:rPr lang="en-US" sz="4000" dirty="0" smtClean="0">
                <a:solidFill>
                  <a:schemeClr val="bg1"/>
                </a:solidFill>
                <a:latin typeface="Franklin Gothic Book" panose="020B0503020102020204" pitchFamily="34" charset="0"/>
              </a:rPr>
              <a:t>s</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1841678" y="1934974"/>
            <a:ext cx="8778519" cy="4093428"/>
          </a:xfrm>
          <a:prstGeom prst="rect">
            <a:avLst/>
          </a:prstGeom>
        </p:spPr>
        <p:txBody>
          <a:bodyPr wrap="square">
            <a:spAutoFit/>
          </a:bodyPr>
          <a:lstStyle/>
          <a:p>
            <a:r>
              <a:rPr lang="en-AU" sz="3600" b="1" dirty="0" smtClean="0">
                <a:solidFill>
                  <a:srgbClr val="C00000"/>
                </a:solidFill>
                <a:effectLst>
                  <a:outerShdw blurRad="38100" dist="38100" dir="2700000" algn="tl">
                    <a:srgbClr val="000000">
                      <a:alpha val="43137"/>
                    </a:srgbClr>
                  </a:outerShdw>
                </a:effectLst>
              </a:rPr>
              <a:t>What is the virtual secondary school?</a:t>
            </a:r>
          </a:p>
          <a:p>
            <a:r>
              <a:rPr lang="en-AU" sz="2800" b="1" dirty="0"/>
              <a:t>Expansion of virtual selective class provision for Year 7 entry in 2015</a:t>
            </a:r>
            <a:endParaRPr lang="en-AU" sz="2800" dirty="0"/>
          </a:p>
          <a:p>
            <a:r>
              <a:rPr lang="en-AU" sz="2800" dirty="0"/>
              <a:t>Previously only students in rural and remote areas in Western New South Wales were eligible to participate in the virtual selective class provision. From 2014 parents from all other rural and remote areas in the State are eligible to apply for entry to the virtual selective class provision on behalf of their gifted and talented children</a:t>
            </a:r>
            <a:r>
              <a:rPr lang="en-AU" sz="2800" dirty="0" smtClean="0"/>
              <a:t>.</a:t>
            </a:r>
            <a:endParaRPr lang="en-AU" sz="2800" dirty="0"/>
          </a:p>
        </p:txBody>
      </p:sp>
    </p:spTree>
    <p:extLst>
      <p:ext uri="{BB962C8B-B14F-4D97-AF65-F5344CB8AC3E}">
        <p14:creationId xmlns:p14="http://schemas.microsoft.com/office/powerpoint/2010/main" val="32753512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830997"/>
          </a:xfrm>
          <a:prstGeom prst="rect">
            <a:avLst/>
          </a:prstGeom>
          <a:noFill/>
          <a:ln>
            <a:noFill/>
          </a:ln>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Franklin Gothic Book" panose="020B0503020102020204" pitchFamily="34" charset="0"/>
              </a:rPr>
              <a:t>FAQ</a:t>
            </a:r>
            <a:r>
              <a:rPr lang="en-US" sz="4000" dirty="0" smtClean="0">
                <a:solidFill>
                  <a:schemeClr val="bg1"/>
                </a:solidFill>
                <a:latin typeface="Franklin Gothic Book" panose="020B0503020102020204" pitchFamily="34" charset="0"/>
              </a:rPr>
              <a:t>s</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1841678" y="1934974"/>
            <a:ext cx="8778519" cy="4093428"/>
          </a:xfrm>
          <a:prstGeom prst="rect">
            <a:avLst/>
          </a:prstGeom>
        </p:spPr>
        <p:txBody>
          <a:bodyPr wrap="square">
            <a:spAutoFit/>
          </a:bodyPr>
          <a:lstStyle/>
          <a:p>
            <a:r>
              <a:rPr lang="en-AU" sz="3600" b="1" dirty="0" smtClean="0">
                <a:solidFill>
                  <a:srgbClr val="C00000"/>
                </a:solidFill>
                <a:effectLst>
                  <a:outerShdw blurRad="38100" dist="38100" dir="2700000" algn="tl">
                    <a:srgbClr val="000000">
                      <a:alpha val="43137"/>
                    </a:srgbClr>
                  </a:outerShdw>
                </a:effectLst>
              </a:rPr>
              <a:t>What is the virtual secondary school?</a:t>
            </a:r>
          </a:p>
          <a:p>
            <a:r>
              <a:rPr lang="en-AU" sz="2800" dirty="0"/>
              <a:t>Students successful for entry to this virtual class will be enrolled at a local government high school for the majority of their subjects but will be taught English, mathematics and science in a virtual environment together with other gifted and talented students in rural and remote areas through the creative use of communications technologies. This means that they can access a challenging academic program without leaving home and friends to do so</a:t>
            </a:r>
          </a:p>
        </p:txBody>
      </p:sp>
    </p:spTree>
    <p:extLst>
      <p:ext uri="{BB962C8B-B14F-4D97-AF65-F5344CB8AC3E}">
        <p14:creationId xmlns:p14="http://schemas.microsoft.com/office/powerpoint/2010/main" val="19135819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830997"/>
          </a:xfrm>
          <a:prstGeom prst="rect">
            <a:avLst/>
          </a:prstGeom>
          <a:noFill/>
          <a:ln>
            <a:noFill/>
          </a:ln>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Franklin Gothic Book" panose="020B0503020102020204" pitchFamily="34" charset="0"/>
              </a:rPr>
              <a:t>FAQ</a:t>
            </a:r>
            <a:r>
              <a:rPr lang="en-US" sz="4000" dirty="0" smtClean="0">
                <a:solidFill>
                  <a:schemeClr val="bg1"/>
                </a:solidFill>
                <a:latin typeface="Franklin Gothic Book" panose="020B0503020102020204" pitchFamily="34" charset="0"/>
              </a:rPr>
              <a:t>s</a:t>
            </a:r>
            <a:endParaRPr lang="en-US" sz="5400" dirty="0">
              <a:solidFill>
                <a:schemeClr val="bg1"/>
              </a:solidFill>
              <a:effectLst/>
              <a:latin typeface="Franklin Gothic Book" panose="020B0503020102020204" pitchFamily="34" charset="0"/>
            </a:endParaRPr>
          </a:p>
        </p:txBody>
      </p:sp>
      <p:sp>
        <p:nvSpPr>
          <p:cNvPr id="3" name="Rectangle 2"/>
          <p:cNvSpPr/>
          <p:nvPr/>
        </p:nvSpPr>
        <p:spPr>
          <a:xfrm>
            <a:off x="1841678" y="1934974"/>
            <a:ext cx="8778519" cy="3785652"/>
          </a:xfrm>
          <a:prstGeom prst="rect">
            <a:avLst/>
          </a:prstGeom>
        </p:spPr>
        <p:txBody>
          <a:bodyPr wrap="square">
            <a:spAutoFit/>
          </a:bodyPr>
          <a:lstStyle/>
          <a:p>
            <a:r>
              <a:rPr lang="en-AU" sz="3600" b="1" dirty="0" smtClean="0">
                <a:solidFill>
                  <a:srgbClr val="C00000"/>
                </a:solidFill>
                <a:effectLst>
                  <a:outerShdw blurRad="38100" dist="38100" dir="2700000" algn="tl">
                    <a:srgbClr val="000000">
                      <a:alpha val="43137"/>
                    </a:srgbClr>
                  </a:outerShdw>
                </a:effectLst>
              </a:rPr>
              <a:t>How will students for the selective classes be chosen?</a:t>
            </a:r>
          </a:p>
          <a:p>
            <a:r>
              <a:rPr lang="en-AU" sz="2800" dirty="0"/>
              <a:t>The virtual secondary school will be partially selective providing curriculum extension for gifted and talented secondary students. Students will apply for selective classes using the current departmental selective schools process. Enrolment priority for stage 5 and 6 courses will be given to students in the most remote locations. </a:t>
            </a:r>
            <a:endParaRPr lang="en-AU" sz="2600" dirty="0"/>
          </a:p>
        </p:txBody>
      </p:sp>
    </p:spTree>
    <p:extLst>
      <p:ext uri="{BB962C8B-B14F-4D97-AF65-F5344CB8AC3E}">
        <p14:creationId xmlns:p14="http://schemas.microsoft.com/office/powerpoint/2010/main" val="4259690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3" name="Rectangle 32"/>
          <p:cNvSpPr/>
          <p:nvPr/>
        </p:nvSpPr>
        <p:spPr>
          <a:xfrm>
            <a:off x="1880315" y="1859340"/>
            <a:ext cx="8253695" cy="4893647"/>
          </a:xfrm>
          <a:prstGeom prst="rect">
            <a:avLst/>
          </a:prstGeom>
        </p:spPr>
        <p:txBody>
          <a:bodyPr wrap="square">
            <a:spAutoFit/>
          </a:bodyPr>
          <a:lstStyle/>
          <a:p>
            <a:r>
              <a:rPr lang="en-AU" sz="4800" b="1" dirty="0" smtClean="0">
                <a:solidFill>
                  <a:srgbClr val="FF0000"/>
                </a:solidFill>
                <a:effectLst>
                  <a:outerShdw blurRad="38100" dist="38100" dir="2700000" algn="tl">
                    <a:srgbClr val="000000">
                      <a:alpha val="43137"/>
                    </a:srgbClr>
                  </a:outerShdw>
                </a:effectLst>
              </a:rPr>
              <a:t>ARIA</a:t>
            </a:r>
            <a:r>
              <a:rPr lang="en-AU" sz="4800" dirty="0" smtClean="0"/>
              <a:t> has </a:t>
            </a:r>
            <a:r>
              <a:rPr lang="en-AU" sz="4800" b="1" dirty="0" smtClean="0">
                <a:solidFill>
                  <a:srgbClr val="FF0000"/>
                </a:solidFill>
                <a:effectLst>
                  <a:outerShdw blurRad="38100" dist="38100" dir="2700000" algn="tl">
                    <a:srgbClr val="000000">
                      <a:alpha val="43137"/>
                    </a:srgbClr>
                  </a:outerShdw>
                </a:effectLst>
              </a:rPr>
              <a:t>6</a:t>
            </a:r>
            <a:r>
              <a:rPr lang="en-AU" sz="4800" dirty="0" smtClean="0"/>
              <a:t> different break points:</a:t>
            </a:r>
          </a:p>
          <a:p>
            <a:pPr marL="2057400" lvl="3" indent="-685800">
              <a:buFont typeface="Arial" pitchFamily="34" charset="0"/>
              <a:buChar char="•"/>
            </a:pPr>
            <a:r>
              <a:rPr lang="en-AU" sz="3600" dirty="0" smtClean="0">
                <a:solidFill>
                  <a:srgbClr val="5F5F5F"/>
                </a:solidFill>
              </a:rPr>
              <a:t>Very remote</a:t>
            </a:r>
          </a:p>
          <a:p>
            <a:pPr marL="2057400" lvl="3" indent="-685800">
              <a:buFont typeface="Arial" pitchFamily="34" charset="0"/>
              <a:buChar char="•"/>
            </a:pPr>
            <a:r>
              <a:rPr lang="en-AU" sz="3600" dirty="0" smtClean="0">
                <a:solidFill>
                  <a:srgbClr val="5F5F5F"/>
                </a:solidFill>
              </a:rPr>
              <a:t>Remote</a:t>
            </a:r>
          </a:p>
          <a:p>
            <a:pPr marL="2057400" lvl="3" indent="-685800">
              <a:buFont typeface="Arial" pitchFamily="34" charset="0"/>
              <a:buChar char="•"/>
            </a:pPr>
            <a:r>
              <a:rPr lang="en-AU" sz="3600" dirty="0" smtClean="0">
                <a:solidFill>
                  <a:srgbClr val="5F5F5F"/>
                </a:solidFill>
              </a:rPr>
              <a:t>Outer regional</a:t>
            </a:r>
          </a:p>
          <a:p>
            <a:pPr marL="2057400" lvl="3" indent="-685800">
              <a:buFont typeface="Arial" pitchFamily="34" charset="0"/>
              <a:buChar char="•"/>
            </a:pPr>
            <a:r>
              <a:rPr lang="en-AU" sz="3600" dirty="0" smtClean="0">
                <a:solidFill>
                  <a:srgbClr val="5F5F5F"/>
                </a:solidFill>
              </a:rPr>
              <a:t>Regional</a:t>
            </a:r>
          </a:p>
          <a:p>
            <a:pPr marL="2057400" lvl="3" indent="-685800">
              <a:buFont typeface="Arial" pitchFamily="34" charset="0"/>
              <a:buChar char="•"/>
            </a:pPr>
            <a:r>
              <a:rPr lang="en-AU" sz="3600" dirty="0" smtClean="0">
                <a:solidFill>
                  <a:srgbClr val="5F5F5F"/>
                </a:solidFill>
              </a:rPr>
              <a:t>Inner regional</a:t>
            </a:r>
          </a:p>
          <a:p>
            <a:pPr marL="2057400" lvl="3" indent="-685800">
              <a:buFont typeface="Arial" pitchFamily="34" charset="0"/>
              <a:buChar char="•"/>
            </a:pPr>
            <a:r>
              <a:rPr lang="en-AU" sz="3600" dirty="0" smtClean="0">
                <a:solidFill>
                  <a:srgbClr val="5F5F5F"/>
                </a:solidFill>
              </a:rPr>
              <a:t>Major cities</a:t>
            </a:r>
          </a:p>
        </p:txBody>
      </p:sp>
    </p:spTree>
    <p:extLst>
      <p:ext uri="{BB962C8B-B14F-4D97-AF65-F5344CB8AC3E}">
        <p14:creationId xmlns:p14="http://schemas.microsoft.com/office/powerpoint/2010/main" val="30029373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Related</a:t>
            </a:r>
          </a:p>
          <a:p>
            <a:pPr algn="ctr"/>
            <a:r>
              <a:rPr lang="en-US" sz="5400" dirty="0" smtClean="0">
                <a:solidFill>
                  <a:schemeClr val="bg1"/>
                </a:solidFill>
                <a:latin typeface="Franklin Gothic Book" panose="020B0503020102020204" pitchFamily="34" charset="0"/>
              </a:rPr>
              <a:t>Documents </a:t>
            </a:r>
            <a:endParaRPr lang="en-US" sz="5400" dirty="0">
              <a:solidFill>
                <a:schemeClr val="bg1"/>
              </a:solidFill>
              <a:effectLst/>
              <a:latin typeface="Franklin Gothic Book" panose="020B0503020102020204" pitchFamily="34" charset="0"/>
            </a:endParaRPr>
          </a:p>
        </p:txBody>
      </p:sp>
      <p:pic>
        <p:nvPicPr>
          <p:cNvPr id="3"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722355" y="1183105"/>
            <a:ext cx="3968027" cy="563514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4" name="Rectangle 3"/>
          <p:cNvSpPr/>
          <p:nvPr/>
        </p:nvSpPr>
        <p:spPr>
          <a:xfrm>
            <a:off x="1901779" y="6202648"/>
            <a:ext cx="8492075" cy="646331"/>
          </a:xfrm>
          <a:prstGeom prst="rect">
            <a:avLst/>
          </a:prstGeom>
        </p:spPr>
        <p:txBody>
          <a:bodyPr wrap="square">
            <a:spAutoFit/>
          </a:bodyPr>
          <a:lstStyle/>
          <a:p>
            <a:r>
              <a:rPr lang="en-AU" dirty="0"/>
              <a:t>https://www.det.nsw.edu.au/media/downloads/about-us/our-reforms/rural-and-remote-education/randr-blueprint.pdf</a:t>
            </a:r>
          </a:p>
        </p:txBody>
      </p:sp>
    </p:spTree>
    <p:extLst>
      <p:ext uri="{BB962C8B-B14F-4D97-AF65-F5344CB8AC3E}">
        <p14:creationId xmlns:p14="http://schemas.microsoft.com/office/powerpoint/2010/main" val="21732094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Related</a:t>
            </a:r>
          </a:p>
          <a:p>
            <a:pPr algn="ctr"/>
            <a:r>
              <a:rPr lang="en-US" sz="5400" dirty="0" smtClean="0">
                <a:solidFill>
                  <a:schemeClr val="bg1"/>
                </a:solidFill>
                <a:latin typeface="Franklin Gothic Book" panose="020B0503020102020204" pitchFamily="34" charset="0"/>
              </a:rPr>
              <a:t>Documents </a:t>
            </a:r>
            <a:endParaRPr lang="en-US" sz="5400" dirty="0">
              <a:solidFill>
                <a:schemeClr val="bg1"/>
              </a:solidFill>
              <a:effectLst/>
              <a:latin typeface="Franklin Gothic Book" panose="020B0503020102020204" pitchFamily="34" charset="0"/>
            </a:endParaRPr>
          </a:p>
        </p:txBody>
      </p:sp>
      <p:pic>
        <p:nvPicPr>
          <p:cNvPr id="3"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745116" y="1183105"/>
            <a:ext cx="3922504" cy="563514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30382542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Related</a:t>
            </a:r>
          </a:p>
          <a:p>
            <a:pPr algn="ctr"/>
            <a:r>
              <a:rPr lang="en-US" sz="5400" dirty="0" smtClean="0">
                <a:solidFill>
                  <a:schemeClr val="bg1"/>
                </a:solidFill>
                <a:latin typeface="Franklin Gothic Book" panose="020B0503020102020204" pitchFamily="34" charset="0"/>
              </a:rPr>
              <a:t>Documents </a:t>
            </a:r>
            <a:endParaRPr lang="en-US" sz="5400" dirty="0">
              <a:solidFill>
                <a:schemeClr val="bg1"/>
              </a:solidFill>
              <a:effectLst/>
              <a:latin typeface="Franklin Gothic Book" panose="020B0503020102020204" pitchFamily="34" charset="0"/>
            </a:endParaRPr>
          </a:p>
        </p:txBody>
      </p:sp>
      <p:pic>
        <p:nvPicPr>
          <p:cNvPr id="3"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44510" t="15903" r="24425" b="6525"/>
          <a:stretch/>
        </p:blipFill>
        <p:spPr bwMode="auto">
          <a:xfrm>
            <a:off x="3685413" y="1163400"/>
            <a:ext cx="4041912" cy="567456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9591221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Related</a:t>
            </a:r>
          </a:p>
          <a:p>
            <a:pPr algn="ctr"/>
            <a:r>
              <a:rPr lang="en-US" sz="5400" dirty="0" smtClean="0">
                <a:solidFill>
                  <a:schemeClr val="bg1"/>
                </a:solidFill>
                <a:latin typeface="Franklin Gothic Book" panose="020B0503020102020204" pitchFamily="34" charset="0"/>
              </a:rPr>
              <a:t>Documents </a:t>
            </a:r>
            <a:endParaRPr lang="en-US" sz="5400" dirty="0">
              <a:solidFill>
                <a:schemeClr val="bg1"/>
              </a:solidFill>
              <a:effectLst/>
              <a:latin typeface="Franklin Gothic Book" panose="020B0503020102020204" pitchFamily="34" charset="0"/>
            </a:endParaRPr>
          </a:p>
        </p:txBody>
      </p:sp>
      <p:pic>
        <p:nvPicPr>
          <p:cNvPr id="3"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722355" y="1163400"/>
            <a:ext cx="3968028" cy="567456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36690433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Related</a:t>
            </a:r>
          </a:p>
          <a:p>
            <a:pPr algn="ctr"/>
            <a:r>
              <a:rPr lang="en-US" sz="5400" dirty="0" smtClean="0">
                <a:solidFill>
                  <a:schemeClr val="bg1"/>
                </a:solidFill>
                <a:latin typeface="Franklin Gothic Book" panose="020B0503020102020204" pitchFamily="34" charset="0"/>
              </a:rPr>
              <a:t>Documents </a:t>
            </a:r>
            <a:endParaRPr lang="en-US" sz="5400" dirty="0">
              <a:solidFill>
                <a:schemeClr val="bg1"/>
              </a:solidFill>
              <a:effectLst/>
              <a:latin typeface="Franklin Gothic Book" panose="020B0503020102020204" pitchFamily="34" charset="0"/>
            </a:endParaRPr>
          </a:p>
        </p:txBody>
      </p:sp>
      <p:pic>
        <p:nvPicPr>
          <p:cNvPr id="3"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722355" y="1179124"/>
            <a:ext cx="3968028" cy="564311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7862405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Related</a:t>
            </a:r>
          </a:p>
          <a:p>
            <a:pPr algn="ctr"/>
            <a:r>
              <a:rPr lang="en-US" sz="5400" dirty="0" smtClean="0">
                <a:solidFill>
                  <a:schemeClr val="bg1"/>
                </a:solidFill>
                <a:latin typeface="Franklin Gothic Book" panose="020B0503020102020204" pitchFamily="34" charset="0"/>
              </a:rPr>
              <a:t>Documents </a:t>
            </a:r>
            <a:endParaRPr lang="en-US" sz="5400" dirty="0">
              <a:solidFill>
                <a:schemeClr val="bg1"/>
              </a:solidFill>
              <a:effectLst/>
              <a:latin typeface="Franklin Gothic Book" panose="020B0503020102020204" pitchFamily="34" charset="0"/>
            </a:endParaRPr>
          </a:p>
        </p:txBody>
      </p:sp>
      <p:pic>
        <p:nvPicPr>
          <p:cNvPr id="3"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722355" y="1179124"/>
            <a:ext cx="3968027" cy="564311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38296636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Related</a:t>
            </a:r>
          </a:p>
          <a:p>
            <a:pPr algn="ctr"/>
            <a:r>
              <a:rPr lang="en-US" sz="5400" dirty="0" smtClean="0">
                <a:solidFill>
                  <a:schemeClr val="bg1"/>
                </a:solidFill>
                <a:latin typeface="Franklin Gothic Book" panose="020B0503020102020204" pitchFamily="34" charset="0"/>
              </a:rPr>
              <a:t>Websites </a:t>
            </a:r>
            <a:endParaRPr lang="en-US" sz="5400" dirty="0">
              <a:solidFill>
                <a:schemeClr val="bg1"/>
              </a:solidFill>
              <a:effectLst/>
              <a:latin typeface="Franklin Gothic Book" panose="020B0503020102020204" pitchFamily="34" charset="0"/>
            </a:endParaRPr>
          </a:p>
        </p:txBody>
      </p:sp>
      <p:pic>
        <p:nvPicPr>
          <p:cNvPr id="3"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591007" y="1666817"/>
            <a:ext cx="6518454" cy="406690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4" name="Rectangle 3"/>
          <p:cNvSpPr/>
          <p:nvPr/>
        </p:nvSpPr>
        <p:spPr>
          <a:xfrm>
            <a:off x="1731202" y="5829249"/>
            <a:ext cx="8728980" cy="523220"/>
          </a:xfrm>
          <a:prstGeom prst="rect">
            <a:avLst/>
          </a:prstGeom>
        </p:spPr>
        <p:txBody>
          <a:bodyPr wrap="square">
            <a:spAutoFit/>
          </a:bodyPr>
          <a:lstStyle/>
          <a:p>
            <a:r>
              <a:rPr lang="en-AU" sz="2800" b="1" dirty="0"/>
              <a:t>http://www.rde.nsw.edu.au/rural-and-remote-education</a:t>
            </a:r>
          </a:p>
        </p:txBody>
      </p:sp>
    </p:spTree>
    <p:extLst>
      <p:ext uri="{BB962C8B-B14F-4D97-AF65-F5344CB8AC3E}">
        <p14:creationId xmlns:p14="http://schemas.microsoft.com/office/powerpoint/2010/main" val="1495243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Useful</a:t>
            </a:r>
          </a:p>
          <a:p>
            <a:pPr algn="ctr"/>
            <a:r>
              <a:rPr lang="en-US" sz="5400" dirty="0" smtClean="0">
                <a:solidFill>
                  <a:schemeClr val="bg1"/>
                </a:solidFill>
                <a:latin typeface="Franklin Gothic Book" panose="020B0503020102020204" pitchFamily="34" charset="0"/>
              </a:rPr>
              <a:t>Links </a:t>
            </a:r>
            <a:endParaRPr lang="en-US" sz="5400" dirty="0">
              <a:solidFill>
                <a:schemeClr val="bg1"/>
              </a:solidFill>
              <a:effectLst/>
              <a:latin typeface="Franklin Gothic Book" panose="020B0503020102020204" pitchFamily="34" charset="0"/>
            </a:endParaRPr>
          </a:p>
        </p:txBody>
      </p:sp>
      <p:sp>
        <p:nvSpPr>
          <p:cNvPr id="4" name="Rectangle 3"/>
          <p:cNvSpPr/>
          <p:nvPr/>
        </p:nvSpPr>
        <p:spPr>
          <a:xfrm>
            <a:off x="1891218" y="2307912"/>
            <a:ext cx="8728980" cy="523220"/>
          </a:xfrm>
          <a:prstGeom prst="rect">
            <a:avLst/>
          </a:prstGeom>
        </p:spPr>
        <p:txBody>
          <a:bodyPr wrap="square">
            <a:spAutoFit/>
          </a:bodyPr>
          <a:lstStyle/>
          <a:p>
            <a:r>
              <a:rPr lang="en-AU" sz="2800" b="1" dirty="0">
                <a:hlinkClick r:id="rId10"/>
              </a:rPr>
              <a:t>http://</a:t>
            </a:r>
            <a:r>
              <a:rPr lang="en-AU" sz="2800" b="1" dirty="0" smtClean="0">
                <a:hlinkClick r:id="rId10"/>
              </a:rPr>
              <a:t>www.rde.nsw.edu.au/rural-and-remote-education</a:t>
            </a:r>
            <a:r>
              <a:rPr lang="en-AU" sz="2800" b="1" dirty="0" smtClean="0"/>
              <a:t> </a:t>
            </a:r>
            <a:endParaRPr lang="en-AU" sz="2800" b="1" dirty="0"/>
          </a:p>
        </p:txBody>
      </p:sp>
      <p:sp>
        <p:nvSpPr>
          <p:cNvPr id="5" name="Rectangle 4"/>
          <p:cNvSpPr/>
          <p:nvPr/>
        </p:nvSpPr>
        <p:spPr>
          <a:xfrm>
            <a:off x="1891217" y="3105835"/>
            <a:ext cx="8502637" cy="3539430"/>
          </a:xfrm>
          <a:prstGeom prst="rect">
            <a:avLst/>
          </a:prstGeom>
        </p:spPr>
        <p:txBody>
          <a:bodyPr wrap="square">
            <a:spAutoFit/>
          </a:bodyPr>
          <a:lstStyle/>
          <a:p>
            <a:r>
              <a:rPr lang="en-AU" sz="2800" b="1" dirty="0">
                <a:hlinkClick r:id="rId11"/>
              </a:rPr>
              <a:t>https://</a:t>
            </a:r>
            <a:r>
              <a:rPr lang="en-AU" sz="2800" b="1" dirty="0" smtClean="0">
                <a:hlinkClick r:id="rId11"/>
              </a:rPr>
              <a:t>www.det.nsw.edu.au/media/downloads/about-us/our-reforms/rural-and-remote-education/randr-blueprint.pdf</a:t>
            </a:r>
            <a:endParaRPr lang="en-AU" sz="2800" b="1" dirty="0" smtClean="0"/>
          </a:p>
          <a:p>
            <a:endParaRPr lang="en-AU" sz="2800" b="1" dirty="0"/>
          </a:p>
          <a:p>
            <a:r>
              <a:rPr lang="en-AU" sz="2800" b="1" dirty="0">
                <a:hlinkClick r:id="rId12"/>
              </a:rPr>
              <a:t>http://</a:t>
            </a:r>
            <a:r>
              <a:rPr lang="en-AU" sz="2800" b="1" dirty="0" smtClean="0">
                <a:hlinkClick r:id="rId12"/>
              </a:rPr>
              <a:t>www.dec.nsw.gov.au/about-the-department/our-reforms/rural-and-remote-education</a:t>
            </a:r>
            <a:r>
              <a:rPr lang="en-AU" sz="2800" b="1" dirty="0" smtClean="0"/>
              <a:t> </a:t>
            </a:r>
          </a:p>
          <a:p>
            <a:endParaRPr lang="en-AU" sz="2800" b="1" dirty="0"/>
          </a:p>
          <a:p>
            <a:endParaRPr lang="en-AU" sz="2800" b="1" dirty="0"/>
          </a:p>
        </p:txBody>
      </p:sp>
    </p:spTree>
    <p:extLst>
      <p:ext uri="{BB962C8B-B14F-4D97-AF65-F5344CB8AC3E}">
        <p14:creationId xmlns:p14="http://schemas.microsoft.com/office/powerpoint/2010/main" val="30794839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4" name="TextBox 33"/>
          <p:cNvSpPr txBox="1"/>
          <p:nvPr/>
        </p:nvSpPr>
        <p:spPr>
          <a:xfrm>
            <a:off x="3469780" y="137918"/>
            <a:ext cx="5130599" cy="1538883"/>
          </a:xfrm>
          <a:prstGeom prst="rect">
            <a:avLst/>
          </a:prstGeom>
          <a:noFill/>
          <a:ln>
            <a:noFill/>
          </a:ln>
        </p:spPr>
        <p:txBody>
          <a:bodyPr wrap="square" rtlCol="0">
            <a:spAutoFit/>
          </a:bodyPr>
          <a:lstStyle/>
          <a:p>
            <a:pPr algn="ctr"/>
            <a:r>
              <a:rPr lang="en-US" sz="4000" dirty="0" smtClean="0">
                <a:solidFill>
                  <a:schemeClr val="bg1"/>
                </a:solidFill>
                <a:latin typeface="Franklin Gothic Book" panose="020B0503020102020204" pitchFamily="34" charset="0"/>
              </a:rPr>
              <a:t>Visible thinking</a:t>
            </a:r>
          </a:p>
          <a:p>
            <a:pPr algn="ctr"/>
            <a:r>
              <a:rPr lang="en-US" sz="5400" dirty="0" smtClean="0">
                <a:solidFill>
                  <a:schemeClr val="bg1"/>
                </a:solidFill>
                <a:latin typeface="Franklin Gothic Book" panose="020B0503020102020204" pitchFamily="34" charset="0"/>
              </a:rPr>
              <a:t>ROUTINES </a:t>
            </a:r>
            <a:endParaRPr lang="en-US" sz="5400" dirty="0">
              <a:solidFill>
                <a:schemeClr val="bg1"/>
              </a:solidFill>
              <a:effectLst/>
              <a:latin typeface="Franklin Gothic Book" panose="020B0503020102020204" pitchFamily="34" charset="0"/>
            </a:endParaRPr>
          </a:p>
        </p:txBody>
      </p:sp>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2917" t="21759" r="54472" b="20775"/>
          <a:stretch/>
        </p:blipFill>
        <p:spPr bwMode="auto">
          <a:xfrm>
            <a:off x="3823514" y="576558"/>
            <a:ext cx="4396009" cy="628144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14025360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pic>
        <p:nvPicPr>
          <p:cNvPr id="33"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34528" t="14658" r="17375" b="6524"/>
          <a:stretch/>
        </p:blipFill>
        <p:spPr bwMode="auto">
          <a:xfrm>
            <a:off x="2715820" y="1833278"/>
            <a:ext cx="5322724" cy="4904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4640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sp>
        <p:nvSpPr>
          <p:cNvPr id="3" name="Rectangle 2"/>
          <p:cNvSpPr/>
          <p:nvPr/>
        </p:nvSpPr>
        <p:spPr>
          <a:xfrm>
            <a:off x="1750168" y="2003165"/>
            <a:ext cx="8643688" cy="4462760"/>
          </a:xfrm>
          <a:prstGeom prst="rect">
            <a:avLst/>
          </a:prstGeom>
        </p:spPr>
        <p:txBody>
          <a:bodyPr wrap="square">
            <a:spAutoFit/>
          </a:bodyPr>
          <a:lstStyle/>
          <a:p>
            <a:pPr algn="ctr"/>
            <a:r>
              <a:rPr lang="en-AU" sz="4400" b="1" dirty="0" smtClean="0">
                <a:solidFill>
                  <a:srgbClr val="FF0000"/>
                </a:solidFill>
                <a:effectLst>
                  <a:outerShdw blurRad="38100" dist="38100" dir="2700000" algn="tl">
                    <a:srgbClr val="000000">
                      <a:alpha val="43137"/>
                    </a:srgbClr>
                  </a:outerShdw>
                </a:effectLst>
              </a:rPr>
              <a:t>MCEETYA</a:t>
            </a:r>
          </a:p>
          <a:p>
            <a:endParaRPr lang="en-AU" sz="2400" dirty="0"/>
          </a:p>
          <a:p>
            <a:r>
              <a:rPr lang="en-AU" sz="3600" dirty="0" smtClean="0"/>
              <a:t>The </a:t>
            </a:r>
            <a:r>
              <a:rPr lang="en-AU" sz="3600" b="1" dirty="0">
                <a:solidFill>
                  <a:srgbClr val="FF0000"/>
                </a:solidFill>
                <a:effectLst>
                  <a:outerShdw blurRad="38100" dist="38100" dir="2700000" algn="tl">
                    <a:srgbClr val="000000">
                      <a:alpha val="43137"/>
                    </a:srgbClr>
                  </a:outerShdw>
                </a:effectLst>
              </a:rPr>
              <a:t>M</a:t>
            </a:r>
            <a:r>
              <a:rPr lang="en-AU" sz="3600" dirty="0"/>
              <a:t>inisterial </a:t>
            </a:r>
            <a:r>
              <a:rPr lang="en-AU" sz="3600" b="1" dirty="0">
                <a:solidFill>
                  <a:srgbClr val="0070C0"/>
                </a:solidFill>
                <a:effectLst>
                  <a:outerShdw blurRad="38100" dist="38100" dir="2700000" algn="tl">
                    <a:srgbClr val="000000">
                      <a:alpha val="43137"/>
                    </a:srgbClr>
                  </a:outerShdw>
                </a:effectLst>
              </a:rPr>
              <a:t>C</a:t>
            </a:r>
            <a:r>
              <a:rPr lang="en-AU" sz="3600" dirty="0"/>
              <a:t>ommittee on </a:t>
            </a:r>
            <a:r>
              <a:rPr lang="en-AU" sz="3600" b="1" dirty="0">
                <a:solidFill>
                  <a:srgbClr val="7030A0"/>
                </a:solidFill>
                <a:effectLst>
                  <a:outerShdw blurRad="38100" dist="38100" dir="2700000" algn="tl">
                    <a:srgbClr val="000000">
                      <a:alpha val="43137"/>
                    </a:srgbClr>
                  </a:outerShdw>
                </a:effectLst>
              </a:rPr>
              <a:t>E</a:t>
            </a:r>
            <a:r>
              <a:rPr lang="en-AU" sz="3600" dirty="0"/>
              <a:t>mployment, </a:t>
            </a:r>
            <a:r>
              <a:rPr lang="en-AU" sz="3600" b="1" dirty="0">
                <a:solidFill>
                  <a:srgbClr val="C00000"/>
                </a:solidFill>
                <a:effectLst>
                  <a:outerShdw blurRad="38100" dist="38100" dir="2700000" algn="tl">
                    <a:srgbClr val="000000">
                      <a:alpha val="43137"/>
                    </a:srgbClr>
                  </a:outerShdw>
                </a:effectLst>
              </a:rPr>
              <a:t>E</a:t>
            </a:r>
            <a:r>
              <a:rPr lang="en-AU" sz="3600" dirty="0"/>
              <a:t>ducation and </a:t>
            </a:r>
            <a:r>
              <a:rPr lang="en-AU" sz="3600" b="1" dirty="0">
                <a:solidFill>
                  <a:srgbClr val="00B050"/>
                </a:solidFill>
                <a:effectLst>
                  <a:outerShdw blurRad="38100" dist="38100" dir="2700000" algn="tl">
                    <a:srgbClr val="000000">
                      <a:alpha val="43137"/>
                    </a:srgbClr>
                  </a:outerShdw>
                </a:effectLst>
              </a:rPr>
              <a:t>Y</a:t>
            </a:r>
            <a:r>
              <a:rPr lang="en-AU" sz="3600" dirty="0"/>
              <a:t>outh </a:t>
            </a:r>
            <a:r>
              <a:rPr lang="en-AU" sz="3600" b="1" dirty="0">
                <a:solidFill>
                  <a:srgbClr val="FFC000"/>
                </a:solidFill>
                <a:effectLst>
                  <a:outerShdw blurRad="38100" dist="38100" dir="2700000" algn="tl">
                    <a:srgbClr val="000000">
                      <a:alpha val="43137"/>
                    </a:srgbClr>
                  </a:outerShdw>
                </a:effectLst>
              </a:rPr>
              <a:t>A</a:t>
            </a:r>
            <a:r>
              <a:rPr lang="en-AU" sz="3600" dirty="0"/>
              <a:t>ffairs (</a:t>
            </a:r>
            <a:r>
              <a:rPr lang="en-AU" sz="3600" b="1" dirty="0">
                <a:solidFill>
                  <a:srgbClr val="FF0000"/>
                </a:solidFill>
                <a:effectLst>
                  <a:outerShdw blurRad="38100" dist="38100" dir="2700000" algn="tl">
                    <a:srgbClr val="000000">
                      <a:alpha val="43137"/>
                    </a:srgbClr>
                  </a:outerShdw>
                </a:effectLst>
              </a:rPr>
              <a:t>M</a:t>
            </a:r>
            <a:r>
              <a:rPr lang="en-AU" sz="3600" b="1" dirty="0">
                <a:solidFill>
                  <a:srgbClr val="0070C0"/>
                </a:solidFill>
                <a:effectLst>
                  <a:outerShdw blurRad="38100" dist="38100" dir="2700000" algn="tl">
                    <a:srgbClr val="000000">
                      <a:alpha val="43137"/>
                    </a:srgbClr>
                  </a:outerShdw>
                </a:effectLst>
              </a:rPr>
              <a:t>C</a:t>
            </a:r>
            <a:r>
              <a:rPr lang="en-AU" sz="3600" b="1" dirty="0">
                <a:solidFill>
                  <a:srgbClr val="7030A0"/>
                </a:solidFill>
                <a:effectLst>
                  <a:outerShdw blurRad="38100" dist="38100" dir="2700000" algn="tl">
                    <a:srgbClr val="000000">
                      <a:alpha val="43137"/>
                    </a:srgbClr>
                  </a:outerShdw>
                </a:effectLst>
              </a:rPr>
              <a:t>E</a:t>
            </a:r>
            <a:r>
              <a:rPr lang="en-AU" sz="3600" b="1" dirty="0">
                <a:solidFill>
                  <a:srgbClr val="C00000"/>
                </a:solidFill>
                <a:effectLst>
                  <a:outerShdw blurRad="38100" dist="38100" dir="2700000" algn="tl">
                    <a:srgbClr val="000000">
                      <a:alpha val="43137"/>
                    </a:srgbClr>
                  </a:outerShdw>
                </a:effectLst>
              </a:rPr>
              <a:t>E</a:t>
            </a:r>
            <a:r>
              <a:rPr lang="en-AU" sz="3600" dirty="0"/>
              <a:t>T</a:t>
            </a:r>
            <a:r>
              <a:rPr lang="en-AU" sz="3600" b="1" dirty="0">
                <a:solidFill>
                  <a:srgbClr val="00B050"/>
                </a:solidFill>
                <a:effectLst>
                  <a:outerShdw blurRad="38100" dist="38100" dir="2700000" algn="tl">
                    <a:srgbClr val="000000">
                      <a:alpha val="43137"/>
                    </a:srgbClr>
                  </a:outerShdw>
                </a:effectLst>
              </a:rPr>
              <a:t>Y</a:t>
            </a:r>
            <a:r>
              <a:rPr lang="en-AU" sz="3600" b="1" dirty="0">
                <a:solidFill>
                  <a:srgbClr val="FFC000"/>
                </a:solidFill>
                <a:effectLst>
                  <a:outerShdw blurRad="38100" dist="38100" dir="2700000" algn="tl">
                    <a:srgbClr val="000000">
                      <a:alpha val="43137"/>
                    </a:srgbClr>
                  </a:outerShdw>
                </a:effectLst>
              </a:rPr>
              <a:t>A</a:t>
            </a:r>
            <a:r>
              <a:rPr lang="en-AU" sz="3600" dirty="0"/>
              <a:t>) agreed </a:t>
            </a:r>
            <a:r>
              <a:rPr lang="en-AU" sz="3600" dirty="0" smtClean="0"/>
              <a:t>in July </a:t>
            </a:r>
            <a:r>
              <a:rPr lang="en-AU" sz="3600" dirty="0"/>
              <a:t>2001 to adopt the MCEETYA Schools Geographic Location Classification (MSGLC) </a:t>
            </a:r>
            <a:r>
              <a:rPr lang="en-AU" sz="3600" dirty="0" smtClean="0"/>
              <a:t>for reporting </a:t>
            </a:r>
            <a:r>
              <a:rPr lang="en-AU" sz="3600" b="1" dirty="0" smtClean="0">
                <a:solidFill>
                  <a:srgbClr val="FF0000"/>
                </a:solidFill>
              </a:rPr>
              <a:t>nationally comparable </a:t>
            </a:r>
            <a:r>
              <a:rPr lang="en-AU" sz="3600" dirty="0"/>
              <a:t>schooling </a:t>
            </a:r>
            <a:r>
              <a:rPr lang="en-AU" sz="3600" b="1" dirty="0" smtClean="0">
                <a:solidFill>
                  <a:srgbClr val="FF0000"/>
                </a:solidFill>
              </a:rPr>
              <a:t>outcomes.</a:t>
            </a:r>
            <a:endParaRPr lang="en-AU" sz="3600" b="1" dirty="0">
              <a:solidFill>
                <a:srgbClr val="FF0000"/>
              </a:solidFill>
            </a:endParaRPr>
          </a:p>
        </p:txBody>
      </p:sp>
    </p:spTree>
    <p:extLst>
      <p:ext uri="{BB962C8B-B14F-4D97-AF65-F5344CB8AC3E}">
        <p14:creationId xmlns:p14="http://schemas.microsoft.com/office/powerpoint/2010/main" val="10257055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 y="16327"/>
            <a:ext cx="1709928" cy="16818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460182" y="16327"/>
            <a:ext cx="1709928" cy="1681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492170" y="15945"/>
            <a:ext cx="5193934"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460182" y="1728601"/>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164"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0460182" y="3443843"/>
            <a:ext cx="1709928" cy="1681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0460182" y="5156117"/>
            <a:ext cx="1709928" cy="1681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164" y="3443843"/>
            <a:ext cx="1709928" cy="1681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164" y="1728601"/>
            <a:ext cx="1709928" cy="16818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301" y="18951"/>
            <a:ext cx="586803" cy="1682187"/>
          </a:xfrm>
          <a:prstGeom prst="rect">
            <a:avLst/>
          </a:prstGeom>
          <a:noFill/>
        </p:spPr>
      </p:pic>
      <p:pic>
        <p:nvPicPr>
          <p:cNvPr id="136"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311" y="3444894"/>
            <a:ext cx="585403" cy="1680792"/>
          </a:xfrm>
          <a:prstGeom prst="rect">
            <a:avLst/>
          </a:prstGeom>
          <a:noFill/>
        </p:spPr>
      </p:pic>
      <p:pic>
        <p:nvPicPr>
          <p:cNvPr id="13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609" y="5156117"/>
            <a:ext cx="586803" cy="1681843"/>
          </a:xfrm>
          <a:prstGeom prst="rect">
            <a:avLst/>
          </a:prstGeom>
          <a:noFill/>
        </p:spPr>
      </p:pic>
      <p:sp>
        <p:nvSpPr>
          <p:cNvPr id="71" name="Lightbulb"/>
          <p:cNvSpPr>
            <a:spLocks noEditPoints="1"/>
          </p:cNvSpPr>
          <p:nvPr/>
        </p:nvSpPr>
        <p:spPr bwMode="auto">
          <a:xfrm>
            <a:off x="10757577" y="3629738"/>
            <a:ext cx="1137026" cy="1271169"/>
          </a:xfrm>
          <a:custGeom>
            <a:avLst/>
            <a:gdLst>
              <a:gd name="T0" fmla="*/ 468 w 791"/>
              <a:gd name="T1" fmla="*/ 878 h 885"/>
              <a:gd name="T2" fmla="*/ 324 w 791"/>
              <a:gd name="T3" fmla="*/ 878 h 885"/>
              <a:gd name="T4" fmla="*/ 479 w 791"/>
              <a:gd name="T5" fmla="*/ 701 h 885"/>
              <a:gd name="T6" fmla="*/ 292 w 791"/>
              <a:gd name="T7" fmla="*/ 725 h 885"/>
              <a:gd name="T8" fmla="*/ 468 w 791"/>
              <a:gd name="T9" fmla="*/ 746 h 885"/>
              <a:gd name="T10" fmla="*/ 490 w 791"/>
              <a:gd name="T11" fmla="*/ 706 h 885"/>
              <a:gd name="T12" fmla="*/ 315 w 791"/>
              <a:gd name="T13" fmla="*/ 752 h 885"/>
              <a:gd name="T14" fmla="*/ 315 w 791"/>
              <a:gd name="T15" fmla="*/ 795 h 885"/>
              <a:gd name="T16" fmla="*/ 476 w 791"/>
              <a:gd name="T17" fmla="*/ 795 h 885"/>
              <a:gd name="T18" fmla="*/ 482 w 791"/>
              <a:gd name="T19" fmla="*/ 805 h 885"/>
              <a:gd name="T20" fmla="*/ 310 w 791"/>
              <a:gd name="T21" fmla="*/ 805 h 885"/>
              <a:gd name="T22" fmla="*/ 330 w 791"/>
              <a:gd name="T23" fmla="*/ 841 h 885"/>
              <a:gd name="T24" fmla="*/ 490 w 791"/>
              <a:gd name="T25" fmla="*/ 823 h 885"/>
              <a:gd name="T26" fmla="*/ 397 w 791"/>
              <a:gd name="T27" fmla="*/ 0 h 885"/>
              <a:gd name="T28" fmla="*/ 382 w 791"/>
              <a:gd name="T29" fmla="*/ 168 h 885"/>
              <a:gd name="T30" fmla="*/ 407 w 791"/>
              <a:gd name="T31" fmla="*/ 168 h 885"/>
              <a:gd name="T32" fmla="*/ 555 w 791"/>
              <a:gd name="T33" fmla="*/ 39 h 885"/>
              <a:gd name="T34" fmla="*/ 477 w 791"/>
              <a:gd name="T35" fmla="*/ 189 h 885"/>
              <a:gd name="T36" fmla="*/ 500 w 791"/>
              <a:gd name="T37" fmla="*/ 198 h 885"/>
              <a:gd name="T38" fmla="*/ 679 w 791"/>
              <a:gd name="T39" fmla="*/ 121 h 885"/>
              <a:gd name="T40" fmla="*/ 550 w 791"/>
              <a:gd name="T41" fmla="*/ 229 h 885"/>
              <a:gd name="T42" fmla="*/ 568 w 791"/>
              <a:gd name="T43" fmla="*/ 247 h 885"/>
              <a:gd name="T44" fmla="*/ 764 w 791"/>
              <a:gd name="T45" fmla="*/ 246 h 885"/>
              <a:gd name="T46" fmla="*/ 604 w 791"/>
              <a:gd name="T47" fmla="*/ 296 h 885"/>
              <a:gd name="T48" fmla="*/ 613 w 791"/>
              <a:gd name="T49" fmla="*/ 320 h 885"/>
              <a:gd name="T50" fmla="*/ 791 w 791"/>
              <a:gd name="T51" fmla="*/ 403 h 885"/>
              <a:gd name="T52" fmla="*/ 623 w 791"/>
              <a:gd name="T53" fmla="*/ 388 h 885"/>
              <a:gd name="T54" fmla="*/ 623 w 791"/>
              <a:gd name="T55" fmla="*/ 413 h 885"/>
              <a:gd name="T56" fmla="*/ 304 w 791"/>
              <a:gd name="T57" fmla="*/ 204 h 885"/>
              <a:gd name="T58" fmla="*/ 253 w 791"/>
              <a:gd name="T59" fmla="*/ 44 h 885"/>
              <a:gd name="T60" fmla="*/ 230 w 791"/>
              <a:gd name="T61" fmla="*/ 53 h 885"/>
              <a:gd name="T62" fmla="*/ 238 w 791"/>
              <a:gd name="T63" fmla="*/ 247 h 885"/>
              <a:gd name="T64" fmla="*/ 129 w 791"/>
              <a:gd name="T65" fmla="*/ 119 h 885"/>
              <a:gd name="T66" fmla="*/ 112 w 791"/>
              <a:gd name="T67" fmla="*/ 136 h 885"/>
              <a:gd name="T68" fmla="*/ 191 w 791"/>
              <a:gd name="T69" fmla="*/ 314 h 885"/>
              <a:gd name="T70" fmla="*/ 42 w 791"/>
              <a:gd name="T71" fmla="*/ 236 h 885"/>
              <a:gd name="T72" fmla="*/ 32 w 791"/>
              <a:gd name="T73" fmla="*/ 260 h 885"/>
              <a:gd name="T74" fmla="*/ 178 w 791"/>
              <a:gd name="T75" fmla="*/ 403 h 885"/>
              <a:gd name="T76" fmla="*/ 10 w 791"/>
              <a:gd name="T77" fmla="*/ 388 h 885"/>
              <a:gd name="T78" fmla="*/ 10 w 791"/>
              <a:gd name="T79" fmla="*/ 413 h 885"/>
              <a:gd name="T80" fmla="*/ 490 w 791"/>
              <a:gd name="T81" fmla="*/ 626 h 885"/>
              <a:gd name="T82" fmla="*/ 312 w 791"/>
              <a:gd name="T83" fmla="*/ 693 h 885"/>
              <a:gd name="T84" fmla="*/ 217 w 791"/>
              <a:gd name="T85" fmla="*/ 415 h 885"/>
              <a:gd name="T86" fmla="*/ 542 w 791"/>
              <a:gd name="T87" fmla="*/ 417 h 885"/>
              <a:gd name="T88" fmla="*/ 324 w 791"/>
              <a:gd name="T89" fmla="*/ 616 h 885"/>
              <a:gd name="T90" fmla="*/ 457 w 791"/>
              <a:gd name="T91" fmla="*/ 639 h 885"/>
              <a:gd name="T92" fmla="*/ 542 w 791"/>
              <a:gd name="T93" fmla="*/ 417 h 885"/>
              <a:gd name="T94" fmla="*/ 513 w 791"/>
              <a:gd name="T95" fmla="*/ 4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885">
                <a:moveTo>
                  <a:pt x="324" y="850"/>
                </a:moveTo>
                <a:cubicBezTo>
                  <a:pt x="468" y="850"/>
                  <a:pt x="468" y="850"/>
                  <a:pt x="468" y="850"/>
                </a:cubicBezTo>
                <a:cubicBezTo>
                  <a:pt x="468" y="878"/>
                  <a:pt x="468" y="878"/>
                  <a:pt x="468" y="878"/>
                </a:cubicBezTo>
                <a:cubicBezTo>
                  <a:pt x="468" y="882"/>
                  <a:pt x="462" y="885"/>
                  <a:pt x="454" y="885"/>
                </a:cubicBezTo>
                <a:cubicBezTo>
                  <a:pt x="337" y="885"/>
                  <a:pt x="337" y="885"/>
                  <a:pt x="337" y="885"/>
                </a:cubicBezTo>
                <a:cubicBezTo>
                  <a:pt x="330" y="885"/>
                  <a:pt x="324" y="882"/>
                  <a:pt x="324" y="878"/>
                </a:cubicBezTo>
                <a:lnTo>
                  <a:pt x="324" y="850"/>
                </a:lnTo>
                <a:close/>
                <a:moveTo>
                  <a:pt x="490" y="706"/>
                </a:moveTo>
                <a:cubicBezTo>
                  <a:pt x="487" y="703"/>
                  <a:pt x="483" y="701"/>
                  <a:pt x="479" y="701"/>
                </a:cubicBezTo>
                <a:cubicBezTo>
                  <a:pt x="312" y="701"/>
                  <a:pt x="312" y="701"/>
                  <a:pt x="312" y="701"/>
                </a:cubicBezTo>
                <a:cubicBezTo>
                  <a:pt x="308" y="701"/>
                  <a:pt x="304" y="703"/>
                  <a:pt x="301" y="706"/>
                </a:cubicBezTo>
                <a:cubicBezTo>
                  <a:pt x="296" y="710"/>
                  <a:pt x="292" y="715"/>
                  <a:pt x="292" y="725"/>
                </a:cubicBezTo>
                <a:cubicBezTo>
                  <a:pt x="292" y="735"/>
                  <a:pt x="301" y="746"/>
                  <a:pt x="312" y="746"/>
                </a:cubicBezTo>
                <a:cubicBezTo>
                  <a:pt x="324" y="746"/>
                  <a:pt x="324" y="746"/>
                  <a:pt x="324" y="746"/>
                </a:cubicBezTo>
                <a:cubicBezTo>
                  <a:pt x="468" y="746"/>
                  <a:pt x="468" y="746"/>
                  <a:pt x="468" y="746"/>
                </a:cubicBezTo>
                <a:cubicBezTo>
                  <a:pt x="479" y="746"/>
                  <a:pt x="479" y="746"/>
                  <a:pt x="479" y="746"/>
                </a:cubicBezTo>
                <a:cubicBezTo>
                  <a:pt x="490" y="746"/>
                  <a:pt x="499" y="736"/>
                  <a:pt x="499" y="725"/>
                </a:cubicBezTo>
                <a:cubicBezTo>
                  <a:pt x="499" y="715"/>
                  <a:pt x="496" y="710"/>
                  <a:pt x="490" y="706"/>
                </a:cubicBezTo>
                <a:close/>
                <a:moveTo>
                  <a:pt x="487" y="756"/>
                </a:moveTo>
                <a:cubicBezTo>
                  <a:pt x="484" y="754"/>
                  <a:pt x="480" y="752"/>
                  <a:pt x="476" y="752"/>
                </a:cubicBezTo>
                <a:cubicBezTo>
                  <a:pt x="315" y="752"/>
                  <a:pt x="315" y="752"/>
                  <a:pt x="315" y="752"/>
                </a:cubicBezTo>
                <a:cubicBezTo>
                  <a:pt x="311" y="752"/>
                  <a:pt x="308" y="754"/>
                  <a:pt x="305" y="756"/>
                </a:cubicBezTo>
                <a:cubicBezTo>
                  <a:pt x="299" y="760"/>
                  <a:pt x="296" y="766"/>
                  <a:pt x="296" y="775"/>
                </a:cubicBezTo>
                <a:cubicBezTo>
                  <a:pt x="296" y="785"/>
                  <a:pt x="305" y="795"/>
                  <a:pt x="315" y="795"/>
                </a:cubicBezTo>
                <a:cubicBezTo>
                  <a:pt x="326" y="795"/>
                  <a:pt x="326" y="795"/>
                  <a:pt x="326" y="795"/>
                </a:cubicBezTo>
                <a:cubicBezTo>
                  <a:pt x="465" y="795"/>
                  <a:pt x="465" y="795"/>
                  <a:pt x="465" y="795"/>
                </a:cubicBezTo>
                <a:cubicBezTo>
                  <a:pt x="476" y="795"/>
                  <a:pt x="476" y="795"/>
                  <a:pt x="476" y="795"/>
                </a:cubicBezTo>
                <a:cubicBezTo>
                  <a:pt x="487" y="795"/>
                  <a:pt x="495" y="785"/>
                  <a:pt x="495" y="775"/>
                </a:cubicBezTo>
                <a:cubicBezTo>
                  <a:pt x="495" y="765"/>
                  <a:pt x="492" y="760"/>
                  <a:pt x="487" y="756"/>
                </a:cubicBezTo>
                <a:close/>
                <a:moveTo>
                  <a:pt x="482" y="805"/>
                </a:moveTo>
                <a:cubicBezTo>
                  <a:pt x="479" y="802"/>
                  <a:pt x="475" y="801"/>
                  <a:pt x="472" y="801"/>
                </a:cubicBezTo>
                <a:cubicBezTo>
                  <a:pt x="320" y="801"/>
                  <a:pt x="320" y="801"/>
                  <a:pt x="320" y="801"/>
                </a:cubicBezTo>
                <a:cubicBezTo>
                  <a:pt x="316" y="801"/>
                  <a:pt x="312" y="802"/>
                  <a:pt x="310" y="805"/>
                </a:cubicBezTo>
                <a:cubicBezTo>
                  <a:pt x="305" y="809"/>
                  <a:pt x="301" y="814"/>
                  <a:pt x="301" y="823"/>
                </a:cubicBezTo>
                <a:cubicBezTo>
                  <a:pt x="301" y="832"/>
                  <a:pt x="310" y="841"/>
                  <a:pt x="320" y="841"/>
                </a:cubicBezTo>
                <a:cubicBezTo>
                  <a:pt x="330" y="841"/>
                  <a:pt x="330" y="841"/>
                  <a:pt x="330" y="841"/>
                </a:cubicBezTo>
                <a:cubicBezTo>
                  <a:pt x="461" y="841"/>
                  <a:pt x="461" y="841"/>
                  <a:pt x="461" y="841"/>
                </a:cubicBezTo>
                <a:cubicBezTo>
                  <a:pt x="472" y="841"/>
                  <a:pt x="472" y="841"/>
                  <a:pt x="472" y="841"/>
                </a:cubicBezTo>
                <a:cubicBezTo>
                  <a:pt x="482" y="841"/>
                  <a:pt x="490" y="832"/>
                  <a:pt x="490" y="823"/>
                </a:cubicBezTo>
                <a:cubicBezTo>
                  <a:pt x="490" y="813"/>
                  <a:pt x="487" y="809"/>
                  <a:pt x="482" y="805"/>
                </a:cubicBezTo>
                <a:close/>
                <a:moveTo>
                  <a:pt x="407" y="11"/>
                </a:moveTo>
                <a:cubicBezTo>
                  <a:pt x="407" y="5"/>
                  <a:pt x="403" y="0"/>
                  <a:pt x="397" y="0"/>
                </a:cubicBezTo>
                <a:cubicBezTo>
                  <a:pt x="393" y="0"/>
                  <a:pt x="393" y="0"/>
                  <a:pt x="393" y="0"/>
                </a:cubicBezTo>
                <a:cubicBezTo>
                  <a:pt x="387" y="0"/>
                  <a:pt x="382" y="5"/>
                  <a:pt x="382" y="11"/>
                </a:cubicBezTo>
                <a:cubicBezTo>
                  <a:pt x="382" y="168"/>
                  <a:pt x="382" y="168"/>
                  <a:pt x="382" y="168"/>
                </a:cubicBezTo>
                <a:cubicBezTo>
                  <a:pt x="382" y="174"/>
                  <a:pt x="387" y="178"/>
                  <a:pt x="393" y="178"/>
                </a:cubicBezTo>
                <a:cubicBezTo>
                  <a:pt x="397" y="178"/>
                  <a:pt x="397" y="178"/>
                  <a:pt x="397" y="178"/>
                </a:cubicBezTo>
                <a:cubicBezTo>
                  <a:pt x="403" y="178"/>
                  <a:pt x="407" y="174"/>
                  <a:pt x="407" y="168"/>
                </a:cubicBezTo>
                <a:lnTo>
                  <a:pt x="407" y="11"/>
                </a:lnTo>
                <a:close/>
                <a:moveTo>
                  <a:pt x="560" y="53"/>
                </a:moveTo>
                <a:cubicBezTo>
                  <a:pt x="562" y="48"/>
                  <a:pt x="560" y="42"/>
                  <a:pt x="555" y="39"/>
                </a:cubicBezTo>
                <a:cubicBezTo>
                  <a:pt x="551" y="38"/>
                  <a:pt x="551" y="38"/>
                  <a:pt x="551" y="38"/>
                </a:cubicBezTo>
                <a:cubicBezTo>
                  <a:pt x="546" y="36"/>
                  <a:pt x="539" y="38"/>
                  <a:pt x="537" y="44"/>
                </a:cubicBezTo>
                <a:cubicBezTo>
                  <a:pt x="477" y="189"/>
                  <a:pt x="477" y="189"/>
                  <a:pt x="477" y="189"/>
                </a:cubicBezTo>
                <a:cubicBezTo>
                  <a:pt x="475" y="194"/>
                  <a:pt x="477" y="200"/>
                  <a:pt x="483" y="202"/>
                </a:cubicBezTo>
                <a:cubicBezTo>
                  <a:pt x="486" y="204"/>
                  <a:pt x="486" y="204"/>
                  <a:pt x="486" y="204"/>
                </a:cubicBezTo>
                <a:cubicBezTo>
                  <a:pt x="492" y="206"/>
                  <a:pt x="498" y="204"/>
                  <a:pt x="500" y="198"/>
                </a:cubicBezTo>
                <a:lnTo>
                  <a:pt x="560" y="53"/>
                </a:lnTo>
                <a:close/>
                <a:moveTo>
                  <a:pt x="679" y="136"/>
                </a:moveTo>
                <a:cubicBezTo>
                  <a:pt x="683" y="132"/>
                  <a:pt x="683" y="125"/>
                  <a:pt x="679" y="121"/>
                </a:cubicBezTo>
                <a:cubicBezTo>
                  <a:pt x="676" y="119"/>
                  <a:pt x="676" y="119"/>
                  <a:pt x="676" y="119"/>
                </a:cubicBezTo>
                <a:cubicBezTo>
                  <a:pt x="672" y="114"/>
                  <a:pt x="665" y="114"/>
                  <a:pt x="661" y="119"/>
                </a:cubicBezTo>
                <a:cubicBezTo>
                  <a:pt x="550" y="229"/>
                  <a:pt x="550" y="229"/>
                  <a:pt x="550" y="229"/>
                </a:cubicBezTo>
                <a:cubicBezTo>
                  <a:pt x="546" y="234"/>
                  <a:pt x="546" y="240"/>
                  <a:pt x="550" y="244"/>
                </a:cubicBezTo>
                <a:cubicBezTo>
                  <a:pt x="553" y="247"/>
                  <a:pt x="553" y="247"/>
                  <a:pt x="553" y="247"/>
                </a:cubicBezTo>
                <a:cubicBezTo>
                  <a:pt x="557" y="251"/>
                  <a:pt x="564" y="251"/>
                  <a:pt x="568" y="247"/>
                </a:cubicBezTo>
                <a:lnTo>
                  <a:pt x="679" y="136"/>
                </a:lnTo>
                <a:close/>
                <a:moveTo>
                  <a:pt x="758" y="260"/>
                </a:moveTo>
                <a:cubicBezTo>
                  <a:pt x="764" y="257"/>
                  <a:pt x="766" y="251"/>
                  <a:pt x="764" y="246"/>
                </a:cubicBezTo>
                <a:cubicBezTo>
                  <a:pt x="762" y="242"/>
                  <a:pt x="762" y="242"/>
                  <a:pt x="762" y="242"/>
                </a:cubicBezTo>
                <a:cubicBezTo>
                  <a:pt x="760" y="237"/>
                  <a:pt x="754" y="234"/>
                  <a:pt x="749" y="236"/>
                </a:cubicBezTo>
                <a:cubicBezTo>
                  <a:pt x="604" y="296"/>
                  <a:pt x="604" y="296"/>
                  <a:pt x="604" y="296"/>
                </a:cubicBezTo>
                <a:cubicBezTo>
                  <a:pt x="598" y="299"/>
                  <a:pt x="596" y="305"/>
                  <a:pt x="598" y="310"/>
                </a:cubicBezTo>
                <a:cubicBezTo>
                  <a:pt x="599" y="314"/>
                  <a:pt x="599" y="314"/>
                  <a:pt x="599" y="314"/>
                </a:cubicBezTo>
                <a:cubicBezTo>
                  <a:pt x="602" y="319"/>
                  <a:pt x="608" y="322"/>
                  <a:pt x="613" y="320"/>
                </a:cubicBezTo>
                <a:lnTo>
                  <a:pt x="758" y="260"/>
                </a:lnTo>
                <a:close/>
                <a:moveTo>
                  <a:pt x="780" y="413"/>
                </a:moveTo>
                <a:cubicBezTo>
                  <a:pt x="786" y="413"/>
                  <a:pt x="791" y="408"/>
                  <a:pt x="791" y="403"/>
                </a:cubicBezTo>
                <a:cubicBezTo>
                  <a:pt x="791" y="399"/>
                  <a:pt x="791" y="399"/>
                  <a:pt x="791" y="399"/>
                </a:cubicBezTo>
                <a:cubicBezTo>
                  <a:pt x="791" y="393"/>
                  <a:pt x="786" y="388"/>
                  <a:pt x="780" y="388"/>
                </a:cubicBezTo>
                <a:cubicBezTo>
                  <a:pt x="623" y="388"/>
                  <a:pt x="623" y="388"/>
                  <a:pt x="623" y="388"/>
                </a:cubicBezTo>
                <a:cubicBezTo>
                  <a:pt x="617" y="388"/>
                  <a:pt x="613" y="393"/>
                  <a:pt x="613" y="399"/>
                </a:cubicBezTo>
                <a:cubicBezTo>
                  <a:pt x="613" y="403"/>
                  <a:pt x="613" y="403"/>
                  <a:pt x="613" y="403"/>
                </a:cubicBezTo>
                <a:cubicBezTo>
                  <a:pt x="613" y="408"/>
                  <a:pt x="617" y="413"/>
                  <a:pt x="623" y="413"/>
                </a:cubicBezTo>
                <a:lnTo>
                  <a:pt x="780" y="413"/>
                </a:lnTo>
                <a:close/>
                <a:moveTo>
                  <a:pt x="290" y="198"/>
                </a:moveTo>
                <a:cubicBezTo>
                  <a:pt x="292" y="204"/>
                  <a:pt x="299" y="206"/>
                  <a:pt x="304" y="204"/>
                </a:cubicBezTo>
                <a:cubicBezTo>
                  <a:pt x="308" y="202"/>
                  <a:pt x="308" y="202"/>
                  <a:pt x="308" y="202"/>
                </a:cubicBezTo>
                <a:cubicBezTo>
                  <a:pt x="313" y="200"/>
                  <a:pt x="316" y="194"/>
                  <a:pt x="313" y="189"/>
                </a:cubicBezTo>
                <a:cubicBezTo>
                  <a:pt x="253" y="44"/>
                  <a:pt x="253" y="44"/>
                  <a:pt x="253" y="44"/>
                </a:cubicBezTo>
                <a:cubicBezTo>
                  <a:pt x="251" y="38"/>
                  <a:pt x="245" y="36"/>
                  <a:pt x="239" y="38"/>
                </a:cubicBezTo>
                <a:cubicBezTo>
                  <a:pt x="236" y="39"/>
                  <a:pt x="236" y="39"/>
                  <a:pt x="236" y="39"/>
                </a:cubicBezTo>
                <a:cubicBezTo>
                  <a:pt x="230" y="42"/>
                  <a:pt x="228" y="48"/>
                  <a:pt x="230" y="53"/>
                </a:cubicBezTo>
                <a:lnTo>
                  <a:pt x="290" y="198"/>
                </a:lnTo>
                <a:close/>
                <a:moveTo>
                  <a:pt x="223" y="247"/>
                </a:moveTo>
                <a:cubicBezTo>
                  <a:pt x="227" y="251"/>
                  <a:pt x="233" y="251"/>
                  <a:pt x="238" y="247"/>
                </a:cubicBezTo>
                <a:cubicBezTo>
                  <a:pt x="240" y="244"/>
                  <a:pt x="240" y="244"/>
                  <a:pt x="240" y="244"/>
                </a:cubicBezTo>
                <a:cubicBezTo>
                  <a:pt x="245" y="240"/>
                  <a:pt x="245" y="234"/>
                  <a:pt x="240" y="229"/>
                </a:cubicBezTo>
                <a:cubicBezTo>
                  <a:pt x="129" y="119"/>
                  <a:pt x="129" y="119"/>
                  <a:pt x="129" y="119"/>
                </a:cubicBezTo>
                <a:cubicBezTo>
                  <a:pt x="125" y="114"/>
                  <a:pt x="119" y="114"/>
                  <a:pt x="115" y="119"/>
                </a:cubicBezTo>
                <a:cubicBezTo>
                  <a:pt x="112" y="121"/>
                  <a:pt x="112" y="121"/>
                  <a:pt x="112" y="121"/>
                </a:cubicBezTo>
                <a:cubicBezTo>
                  <a:pt x="108" y="125"/>
                  <a:pt x="108" y="132"/>
                  <a:pt x="112" y="136"/>
                </a:cubicBezTo>
                <a:lnTo>
                  <a:pt x="223" y="247"/>
                </a:lnTo>
                <a:close/>
                <a:moveTo>
                  <a:pt x="177" y="320"/>
                </a:moveTo>
                <a:cubicBezTo>
                  <a:pt x="183" y="322"/>
                  <a:pt x="189" y="319"/>
                  <a:pt x="191" y="314"/>
                </a:cubicBezTo>
                <a:cubicBezTo>
                  <a:pt x="192" y="310"/>
                  <a:pt x="192" y="310"/>
                  <a:pt x="192" y="310"/>
                </a:cubicBezTo>
                <a:cubicBezTo>
                  <a:pt x="195" y="305"/>
                  <a:pt x="192" y="299"/>
                  <a:pt x="187" y="296"/>
                </a:cubicBezTo>
                <a:cubicBezTo>
                  <a:pt x="42" y="236"/>
                  <a:pt x="42" y="236"/>
                  <a:pt x="42" y="236"/>
                </a:cubicBezTo>
                <a:cubicBezTo>
                  <a:pt x="36" y="234"/>
                  <a:pt x="30" y="237"/>
                  <a:pt x="28" y="242"/>
                </a:cubicBezTo>
                <a:cubicBezTo>
                  <a:pt x="26" y="246"/>
                  <a:pt x="26" y="246"/>
                  <a:pt x="26" y="246"/>
                </a:cubicBezTo>
                <a:cubicBezTo>
                  <a:pt x="24" y="251"/>
                  <a:pt x="27" y="257"/>
                  <a:pt x="32" y="260"/>
                </a:cubicBezTo>
                <a:lnTo>
                  <a:pt x="177" y="320"/>
                </a:lnTo>
                <a:close/>
                <a:moveTo>
                  <a:pt x="167" y="413"/>
                </a:moveTo>
                <a:cubicBezTo>
                  <a:pt x="173" y="413"/>
                  <a:pt x="178" y="408"/>
                  <a:pt x="178" y="403"/>
                </a:cubicBezTo>
                <a:cubicBezTo>
                  <a:pt x="178" y="399"/>
                  <a:pt x="178" y="399"/>
                  <a:pt x="178" y="399"/>
                </a:cubicBezTo>
                <a:cubicBezTo>
                  <a:pt x="178" y="393"/>
                  <a:pt x="173" y="388"/>
                  <a:pt x="167" y="388"/>
                </a:cubicBezTo>
                <a:cubicBezTo>
                  <a:pt x="10" y="388"/>
                  <a:pt x="10" y="388"/>
                  <a:pt x="10" y="388"/>
                </a:cubicBezTo>
                <a:cubicBezTo>
                  <a:pt x="4" y="388"/>
                  <a:pt x="0" y="393"/>
                  <a:pt x="0" y="399"/>
                </a:cubicBezTo>
                <a:cubicBezTo>
                  <a:pt x="0" y="403"/>
                  <a:pt x="0" y="403"/>
                  <a:pt x="0" y="403"/>
                </a:cubicBezTo>
                <a:cubicBezTo>
                  <a:pt x="0" y="408"/>
                  <a:pt x="4" y="413"/>
                  <a:pt x="10" y="413"/>
                </a:cubicBezTo>
                <a:lnTo>
                  <a:pt x="167" y="413"/>
                </a:lnTo>
                <a:close/>
                <a:moveTo>
                  <a:pt x="575" y="413"/>
                </a:moveTo>
                <a:cubicBezTo>
                  <a:pt x="575" y="480"/>
                  <a:pt x="516" y="577"/>
                  <a:pt x="490" y="626"/>
                </a:cubicBezTo>
                <a:cubicBezTo>
                  <a:pt x="490" y="697"/>
                  <a:pt x="490" y="697"/>
                  <a:pt x="490" y="697"/>
                </a:cubicBezTo>
                <a:cubicBezTo>
                  <a:pt x="487" y="694"/>
                  <a:pt x="483" y="693"/>
                  <a:pt x="479" y="693"/>
                </a:cubicBezTo>
                <a:cubicBezTo>
                  <a:pt x="312" y="693"/>
                  <a:pt x="312" y="693"/>
                  <a:pt x="312" y="693"/>
                </a:cubicBezTo>
                <a:cubicBezTo>
                  <a:pt x="308" y="693"/>
                  <a:pt x="304" y="694"/>
                  <a:pt x="301" y="697"/>
                </a:cubicBezTo>
                <a:cubicBezTo>
                  <a:pt x="301" y="626"/>
                  <a:pt x="301" y="626"/>
                  <a:pt x="301" y="626"/>
                </a:cubicBezTo>
                <a:cubicBezTo>
                  <a:pt x="274" y="581"/>
                  <a:pt x="217" y="480"/>
                  <a:pt x="217" y="415"/>
                </a:cubicBezTo>
                <a:cubicBezTo>
                  <a:pt x="217" y="301"/>
                  <a:pt x="297" y="227"/>
                  <a:pt x="396" y="227"/>
                </a:cubicBezTo>
                <a:cubicBezTo>
                  <a:pt x="495" y="227"/>
                  <a:pt x="575" y="301"/>
                  <a:pt x="575" y="413"/>
                </a:cubicBezTo>
                <a:close/>
                <a:moveTo>
                  <a:pt x="542" y="417"/>
                </a:moveTo>
                <a:cubicBezTo>
                  <a:pt x="542" y="322"/>
                  <a:pt x="469" y="265"/>
                  <a:pt x="395" y="265"/>
                </a:cubicBezTo>
                <a:cubicBezTo>
                  <a:pt x="321" y="265"/>
                  <a:pt x="251" y="324"/>
                  <a:pt x="251" y="417"/>
                </a:cubicBezTo>
                <a:cubicBezTo>
                  <a:pt x="251" y="470"/>
                  <a:pt x="301" y="570"/>
                  <a:pt x="324" y="616"/>
                </a:cubicBezTo>
                <a:cubicBezTo>
                  <a:pt x="324" y="643"/>
                  <a:pt x="324" y="643"/>
                  <a:pt x="324" y="643"/>
                </a:cubicBezTo>
                <a:cubicBezTo>
                  <a:pt x="326" y="641"/>
                  <a:pt x="329" y="639"/>
                  <a:pt x="332" y="639"/>
                </a:cubicBezTo>
                <a:cubicBezTo>
                  <a:pt x="457" y="639"/>
                  <a:pt x="457" y="639"/>
                  <a:pt x="457" y="639"/>
                </a:cubicBezTo>
                <a:cubicBezTo>
                  <a:pt x="460" y="639"/>
                  <a:pt x="463" y="641"/>
                  <a:pt x="466" y="643"/>
                </a:cubicBezTo>
                <a:cubicBezTo>
                  <a:pt x="466" y="616"/>
                  <a:pt x="466" y="616"/>
                  <a:pt x="466" y="616"/>
                </a:cubicBezTo>
                <a:cubicBezTo>
                  <a:pt x="492" y="556"/>
                  <a:pt x="542" y="472"/>
                  <a:pt x="542" y="417"/>
                </a:cubicBezTo>
                <a:close/>
                <a:moveTo>
                  <a:pt x="513" y="440"/>
                </a:moveTo>
                <a:cubicBezTo>
                  <a:pt x="531" y="372"/>
                  <a:pt x="464" y="284"/>
                  <a:pt x="388" y="291"/>
                </a:cubicBezTo>
                <a:cubicBezTo>
                  <a:pt x="455" y="310"/>
                  <a:pt x="499" y="363"/>
                  <a:pt x="513" y="4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heckmark"/>
          <p:cNvSpPr>
            <a:spLocks/>
          </p:cNvSpPr>
          <p:nvPr/>
        </p:nvSpPr>
        <p:spPr bwMode="auto">
          <a:xfrm>
            <a:off x="335240" y="3798688"/>
            <a:ext cx="990745" cy="933270"/>
          </a:xfrm>
          <a:custGeom>
            <a:avLst/>
            <a:gdLst>
              <a:gd name="T0" fmla="*/ 992 w 1041"/>
              <a:gd name="T1" fmla="*/ 24 h 980"/>
              <a:gd name="T2" fmla="*/ 877 w 1041"/>
              <a:gd name="T3" fmla="*/ 49 h 980"/>
              <a:gd name="T4" fmla="*/ 419 w 1041"/>
              <a:gd name="T5" fmla="*/ 753 h 980"/>
              <a:gd name="T6" fmla="*/ 208 w 1041"/>
              <a:gd name="T7" fmla="*/ 476 h 980"/>
              <a:gd name="T8" fmla="*/ 0 w 1041"/>
              <a:gd name="T9" fmla="*/ 476 h 980"/>
              <a:gd name="T10" fmla="*/ 6 w 1041"/>
              <a:gd name="T11" fmla="*/ 485 h 980"/>
              <a:gd name="T12" fmla="*/ 358 w 1041"/>
              <a:gd name="T13" fmla="*/ 947 h 980"/>
              <a:gd name="T14" fmla="*/ 424 w 1041"/>
              <a:gd name="T15" fmla="*/ 980 h 980"/>
              <a:gd name="T16" fmla="*/ 427 w 1041"/>
              <a:gd name="T17" fmla="*/ 980 h 980"/>
              <a:gd name="T18" fmla="*/ 494 w 1041"/>
              <a:gd name="T19" fmla="*/ 942 h 980"/>
              <a:gd name="T20" fmla="*/ 1016 w 1041"/>
              <a:gd name="T21" fmla="*/ 139 h 980"/>
              <a:gd name="T22" fmla="*/ 992 w 1041"/>
              <a:gd name="T23" fmla="*/ 24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1" h="980">
                <a:moveTo>
                  <a:pt x="992" y="24"/>
                </a:moveTo>
                <a:cubicBezTo>
                  <a:pt x="953" y="0"/>
                  <a:pt x="902" y="10"/>
                  <a:pt x="877" y="49"/>
                </a:cubicBezTo>
                <a:cubicBezTo>
                  <a:pt x="419" y="753"/>
                  <a:pt x="419" y="753"/>
                  <a:pt x="419" y="753"/>
                </a:cubicBezTo>
                <a:cubicBezTo>
                  <a:pt x="208" y="476"/>
                  <a:pt x="208" y="476"/>
                  <a:pt x="208" y="476"/>
                </a:cubicBezTo>
                <a:cubicBezTo>
                  <a:pt x="0" y="476"/>
                  <a:pt x="0" y="476"/>
                  <a:pt x="0" y="476"/>
                </a:cubicBezTo>
                <a:cubicBezTo>
                  <a:pt x="6" y="485"/>
                  <a:pt x="6" y="485"/>
                  <a:pt x="6" y="485"/>
                </a:cubicBezTo>
                <a:cubicBezTo>
                  <a:pt x="358" y="947"/>
                  <a:pt x="358" y="947"/>
                  <a:pt x="358" y="947"/>
                </a:cubicBezTo>
                <a:cubicBezTo>
                  <a:pt x="374" y="968"/>
                  <a:pt x="398" y="980"/>
                  <a:pt x="424" y="980"/>
                </a:cubicBezTo>
                <a:cubicBezTo>
                  <a:pt x="427" y="980"/>
                  <a:pt x="427" y="980"/>
                  <a:pt x="427" y="980"/>
                </a:cubicBezTo>
                <a:cubicBezTo>
                  <a:pt x="454" y="979"/>
                  <a:pt x="479" y="965"/>
                  <a:pt x="494" y="942"/>
                </a:cubicBezTo>
                <a:cubicBezTo>
                  <a:pt x="1016" y="139"/>
                  <a:pt x="1016" y="139"/>
                  <a:pt x="1016" y="139"/>
                </a:cubicBezTo>
                <a:cubicBezTo>
                  <a:pt x="1041" y="101"/>
                  <a:pt x="1030" y="49"/>
                  <a:pt x="992"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469780" y="137918"/>
            <a:ext cx="5130599" cy="1538883"/>
          </a:xfrm>
          <a:prstGeom prst="rect">
            <a:avLst/>
          </a:prstGeom>
          <a:noFill/>
          <a:ln>
            <a:noFill/>
          </a:ln>
        </p:spPr>
        <p:txBody>
          <a:bodyPr wrap="square" rtlCol="0">
            <a:spAutoFit/>
          </a:bodyPr>
          <a:lstStyle/>
          <a:p>
            <a:pPr algn="ctr"/>
            <a:r>
              <a:rPr lang="en-US" sz="4000" dirty="0">
                <a:solidFill>
                  <a:schemeClr val="bg1"/>
                </a:solidFill>
                <a:latin typeface="Franklin Gothic Book" panose="020B0503020102020204" pitchFamily="34" charset="0"/>
              </a:rPr>
              <a:t>Understanding </a:t>
            </a:r>
            <a:r>
              <a:rPr lang="en-US" sz="4000" dirty="0" err="1">
                <a:solidFill>
                  <a:schemeClr val="bg1"/>
                </a:solidFill>
                <a:latin typeface="Franklin Gothic Book" panose="020B0503020102020204" pitchFamily="34" charset="0"/>
              </a:rPr>
              <a:t>rurality</a:t>
            </a:r>
            <a:r>
              <a:rPr lang="en-US" sz="4000" dirty="0">
                <a:solidFill>
                  <a:schemeClr val="bg1"/>
                </a:solidFill>
                <a:latin typeface="Franklin Gothic Book" panose="020B0503020102020204" pitchFamily="34" charset="0"/>
              </a:rPr>
              <a:t> &amp; </a:t>
            </a:r>
            <a:r>
              <a:rPr lang="en-US" sz="5400" dirty="0">
                <a:solidFill>
                  <a:schemeClr val="bg1"/>
                </a:solidFill>
                <a:latin typeface="Franklin Gothic Book" panose="020B0503020102020204" pitchFamily="34" charset="0"/>
              </a:rPr>
              <a:t>remoteness</a:t>
            </a:r>
            <a:endParaRPr lang="en-US" sz="5400" dirty="0">
              <a:solidFill>
                <a:schemeClr val="bg1"/>
              </a:solidFill>
              <a:effectLst/>
              <a:latin typeface="Franklin Gothic Book" panose="020B0503020102020204" pitchFamily="34" charset="0"/>
            </a:endParaRPr>
          </a:p>
        </p:txBody>
      </p:sp>
      <p:pic>
        <p:nvPicPr>
          <p:cNvPr id="8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68" y="1728601"/>
            <a:ext cx="585403" cy="1680792"/>
          </a:xfrm>
          <a:prstGeom prst="rect">
            <a:avLst/>
          </a:prstGeom>
          <a:noFill/>
        </p:spPr>
      </p:pic>
      <p:sp>
        <p:nvSpPr>
          <p:cNvPr id="45" name="Rectangle 44"/>
          <p:cNvSpPr/>
          <p:nvPr/>
        </p:nvSpPr>
        <p:spPr>
          <a:xfrm>
            <a:off x="1750167" y="16327"/>
            <a:ext cx="1709928" cy="1681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292" y="19043"/>
            <a:ext cx="586803" cy="1682095"/>
          </a:xfrm>
          <a:prstGeom prst="rect">
            <a:avLst/>
          </a:prstGeom>
          <a:noFill/>
        </p:spPr>
      </p:pic>
      <p:sp>
        <p:nvSpPr>
          <p:cNvPr id="51" name="Rectangle 50"/>
          <p:cNvSpPr/>
          <p:nvPr/>
        </p:nvSpPr>
        <p:spPr>
          <a:xfrm>
            <a:off x="8718179" y="16327"/>
            <a:ext cx="1709928" cy="16818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Calendar"/>
          <p:cNvGrpSpPr/>
          <p:nvPr/>
        </p:nvGrpSpPr>
        <p:grpSpPr>
          <a:xfrm>
            <a:off x="9012274" y="262900"/>
            <a:ext cx="1121737" cy="1236988"/>
            <a:chOff x="10302755" y="750749"/>
            <a:chExt cx="1164599" cy="1284254"/>
          </a:xfrm>
        </p:grpSpPr>
        <p:sp>
          <p:nvSpPr>
            <p:cNvPr id="53" name="Freeform 52"/>
            <p:cNvSpPr>
              <a:spLocks noEditPoints="1"/>
            </p:cNvSpPr>
            <p:nvPr/>
          </p:nvSpPr>
          <p:spPr bwMode="auto">
            <a:xfrm>
              <a:off x="10302755" y="750749"/>
              <a:ext cx="1164599" cy="1180744"/>
            </a:xfrm>
            <a:custGeom>
              <a:avLst/>
              <a:gdLst>
                <a:gd name="T0" fmla="*/ 303 w 923"/>
                <a:gd name="T1" fmla="*/ 155 h 936"/>
                <a:gd name="T2" fmla="*/ 264 w 923"/>
                <a:gd name="T3" fmla="*/ 193 h 936"/>
                <a:gd name="T4" fmla="*/ 264 w 923"/>
                <a:gd name="T5" fmla="*/ 193 h 936"/>
                <a:gd name="T6" fmla="*/ 226 w 923"/>
                <a:gd name="T7" fmla="*/ 155 h 936"/>
                <a:gd name="T8" fmla="*/ 226 w 923"/>
                <a:gd name="T9" fmla="*/ 39 h 936"/>
                <a:gd name="T10" fmla="*/ 264 w 923"/>
                <a:gd name="T11" fmla="*/ 0 h 936"/>
                <a:gd name="T12" fmla="*/ 264 w 923"/>
                <a:gd name="T13" fmla="*/ 0 h 936"/>
                <a:gd name="T14" fmla="*/ 303 w 923"/>
                <a:gd name="T15" fmla="*/ 39 h 936"/>
                <a:gd name="T16" fmla="*/ 303 w 923"/>
                <a:gd name="T17" fmla="*/ 155 h 936"/>
                <a:gd name="T18" fmla="*/ 698 w 923"/>
                <a:gd name="T19" fmla="*/ 39 h 936"/>
                <a:gd name="T20" fmla="*/ 659 w 923"/>
                <a:gd name="T21" fmla="*/ 0 h 936"/>
                <a:gd name="T22" fmla="*/ 659 w 923"/>
                <a:gd name="T23" fmla="*/ 0 h 936"/>
                <a:gd name="T24" fmla="*/ 621 w 923"/>
                <a:gd name="T25" fmla="*/ 39 h 936"/>
                <a:gd name="T26" fmla="*/ 621 w 923"/>
                <a:gd name="T27" fmla="*/ 155 h 936"/>
                <a:gd name="T28" fmla="*/ 659 w 923"/>
                <a:gd name="T29" fmla="*/ 193 h 936"/>
                <a:gd name="T30" fmla="*/ 659 w 923"/>
                <a:gd name="T31" fmla="*/ 193 h 936"/>
                <a:gd name="T32" fmla="*/ 698 w 923"/>
                <a:gd name="T33" fmla="*/ 155 h 936"/>
                <a:gd name="T34" fmla="*/ 698 w 923"/>
                <a:gd name="T35" fmla="*/ 39 h 936"/>
                <a:gd name="T36" fmla="*/ 923 w 923"/>
                <a:gd name="T37" fmla="*/ 216 h 936"/>
                <a:gd name="T38" fmla="*/ 923 w 923"/>
                <a:gd name="T39" fmla="*/ 794 h 936"/>
                <a:gd name="T40" fmla="*/ 804 w 923"/>
                <a:gd name="T41" fmla="*/ 936 h 936"/>
                <a:gd name="T42" fmla="*/ 94 w 923"/>
                <a:gd name="T43" fmla="*/ 936 h 936"/>
                <a:gd name="T44" fmla="*/ 0 w 923"/>
                <a:gd name="T45" fmla="*/ 794 h 936"/>
                <a:gd name="T46" fmla="*/ 0 w 923"/>
                <a:gd name="T47" fmla="*/ 216 h 936"/>
                <a:gd name="T48" fmla="*/ 94 w 923"/>
                <a:gd name="T49" fmla="*/ 105 h 936"/>
                <a:gd name="T50" fmla="*/ 207 w 923"/>
                <a:gd name="T51" fmla="*/ 105 h 936"/>
                <a:gd name="T52" fmla="*/ 265 w 923"/>
                <a:gd name="T53" fmla="*/ 208 h 936"/>
                <a:gd name="T54" fmla="*/ 325 w 923"/>
                <a:gd name="T55" fmla="*/ 105 h 936"/>
                <a:gd name="T56" fmla="*/ 602 w 923"/>
                <a:gd name="T57" fmla="*/ 105 h 936"/>
                <a:gd name="T58" fmla="*/ 660 w 923"/>
                <a:gd name="T59" fmla="*/ 208 h 936"/>
                <a:gd name="T60" fmla="*/ 713 w 923"/>
                <a:gd name="T61" fmla="*/ 105 h 936"/>
                <a:gd name="T62" fmla="*/ 804 w 923"/>
                <a:gd name="T63" fmla="*/ 105 h 936"/>
                <a:gd name="T64" fmla="*/ 923 w 923"/>
                <a:gd name="T65" fmla="*/ 216 h 936"/>
                <a:gd name="T66" fmla="*/ 845 w 923"/>
                <a:gd name="T67" fmla="*/ 263 h 936"/>
                <a:gd name="T68" fmla="*/ 82 w 923"/>
                <a:gd name="T69" fmla="*/ 263 h 936"/>
                <a:gd name="T70" fmla="*/ 82 w 923"/>
                <a:gd name="T71" fmla="*/ 839 h 936"/>
                <a:gd name="T72" fmla="*/ 845 w 923"/>
                <a:gd name="T73" fmla="*/ 839 h 936"/>
                <a:gd name="T74" fmla="*/ 845 w 923"/>
                <a:gd name="T75" fmla="*/ 263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3" h="936">
                  <a:moveTo>
                    <a:pt x="303" y="155"/>
                  </a:moveTo>
                  <a:cubicBezTo>
                    <a:pt x="303" y="176"/>
                    <a:pt x="285" y="193"/>
                    <a:pt x="264" y="193"/>
                  </a:cubicBezTo>
                  <a:cubicBezTo>
                    <a:pt x="264" y="193"/>
                    <a:pt x="264" y="193"/>
                    <a:pt x="264" y="193"/>
                  </a:cubicBezTo>
                  <a:cubicBezTo>
                    <a:pt x="243" y="193"/>
                    <a:pt x="226" y="176"/>
                    <a:pt x="226" y="155"/>
                  </a:cubicBezTo>
                  <a:cubicBezTo>
                    <a:pt x="226" y="39"/>
                    <a:pt x="226" y="39"/>
                    <a:pt x="226" y="39"/>
                  </a:cubicBezTo>
                  <a:cubicBezTo>
                    <a:pt x="226" y="18"/>
                    <a:pt x="243" y="0"/>
                    <a:pt x="264" y="0"/>
                  </a:cubicBezTo>
                  <a:cubicBezTo>
                    <a:pt x="264" y="0"/>
                    <a:pt x="264" y="0"/>
                    <a:pt x="264" y="0"/>
                  </a:cubicBezTo>
                  <a:cubicBezTo>
                    <a:pt x="285" y="0"/>
                    <a:pt x="303" y="18"/>
                    <a:pt x="303" y="39"/>
                  </a:cubicBezTo>
                  <a:lnTo>
                    <a:pt x="303" y="155"/>
                  </a:lnTo>
                  <a:close/>
                  <a:moveTo>
                    <a:pt x="698" y="39"/>
                  </a:moveTo>
                  <a:cubicBezTo>
                    <a:pt x="698" y="18"/>
                    <a:pt x="680" y="0"/>
                    <a:pt x="659" y="0"/>
                  </a:cubicBezTo>
                  <a:cubicBezTo>
                    <a:pt x="659" y="0"/>
                    <a:pt x="659" y="0"/>
                    <a:pt x="659" y="0"/>
                  </a:cubicBezTo>
                  <a:cubicBezTo>
                    <a:pt x="638" y="0"/>
                    <a:pt x="621" y="18"/>
                    <a:pt x="621" y="39"/>
                  </a:cubicBezTo>
                  <a:cubicBezTo>
                    <a:pt x="621" y="155"/>
                    <a:pt x="621" y="155"/>
                    <a:pt x="621" y="155"/>
                  </a:cubicBezTo>
                  <a:cubicBezTo>
                    <a:pt x="621" y="176"/>
                    <a:pt x="638" y="193"/>
                    <a:pt x="659" y="193"/>
                  </a:cubicBezTo>
                  <a:cubicBezTo>
                    <a:pt x="659" y="193"/>
                    <a:pt x="659" y="193"/>
                    <a:pt x="659" y="193"/>
                  </a:cubicBezTo>
                  <a:cubicBezTo>
                    <a:pt x="680" y="193"/>
                    <a:pt x="698" y="176"/>
                    <a:pt x="698" y="155"/>
                  </a:cubicBezTo>
                  <a:lnTo>
                    <a:pt x="698" y="39"/>
                  </a:lnTo>
                  <a:close/>
                  <a:moveTo>
                    <a:pt x="923" y="216"/>
                  </a:moveTo>
                  <a:cubicBezTo>
                    <a:pt x="923" y="794"/>
                    <a:pt x="923" y="794"/>
                    <a:pt x="923" y="794"/>
                  </a:cubicBezTo>
                  <a:cubicBezTo>
                    <a:pt x="923" y="907"/>
                    <a:pt x="917" y="936"/>
                    <a:pt x="804" y="936"/>
                  </a:cubicBezTo>
                  <a:cubicBezTo>
                    <a:pt x="94" y="936"/>
                    <a:pt x="94" y="936"/>
                    <a:pt x="94" y="936"/>
                  </a:cubicBezTo>
                  <a:cubicBezTo>
                    <a:pt x="0" y="936"/>
                    <a:pt x="0" y="890"/>
                    <a:pt x="0" y="794"/>
                  </a:cubicBezTo>
                  <a:cubicBezTo>
                    <a:pt x="0" y="216"/>
                    <a:pt x="0" y="216"/>
                    <a:pt x="0" y="216"/>
                  </a:cubicBezTo>
                  <a:cubicBezTo>
                    <a:pt x="0" y="114"/>
                    <a:pt x="14" y="105"/>
                    <a:pt x="94" y="105"/>
                  </a:cubicBezTo>
                  <a:cubicBezTo>
                    <a:pt x="207" y="105"/>
                    <a:pt x="207" y="105"/>
                    <a:pt x="207" y="105"/>
                  </a:cubicBezTo>
                  <a:cubicBezTo>
                    <a:pt x="207" y="160"/>
                    <a:pt x="204" y="208"/>
                    <a:pt x="265" y="208"/>
                  </a:cubicBezTo>
                  <a:cubicBezTo>
                    <a:pt x="326" y="208"/>
                    <a:pt x="325" y="161"/>
                    <a:pt x="325" y="105"/>
                  </a:cubicBezTo>
                  <a:cubicBezTo>
                    <a:pt x="602" y="105"/>
                    <a:pt x="602" y="105"/>
                    <a:pt x="602" y="105"/>
                  </a:cubicBezTo>
                  <a:cubicBezTo>
                    <a:pt x="602" y="176"/>
                    <a:pt x="609" y="208"/>
                    <a:pt x="660" y="208"/>
                  </a:cubicBezTo>
                  <a:cubicBezTo>
                    <a:pt x="713" y="208"/>
                    <a:pt x="713" y="161"/>
                    <a:pt x="713" y="105"/>
                  </a:cubicBezTo>
                  <a:cubicBezTo>
                    <a:pt x="804" y="105"/>
                    <a:pt x="804" y="105"/>
                    <a:pt x="804" y="105"/>
                  </a:cubicBezTo>
                  <a:cubicBezTo>
                    <a:pt x="912" y="105"/>
                    <a:pt x="923" y="122"/>
                    <a:pt x="923" y="216"/>
                  </a:cubicBezTo>
                  <a:close/>
                  <a:moveTo>
                    <a:pt x="845" y="263"/>
                  </a:moveTo>
                  <a:cubicBezTo>
                    <a:pt x="82" y="263"/>
                    <a:pt x="82" y="263"/>
                    <a:pt x="82" y="263"/>
                  </a:cubicBezTo>
                  <a:cubicBezTo>
                    <a:pt x="82" y="839"/>
                    <a:pt x="82" y="839"/>
                    <a:pt x="82" y="839"/>
                  </a:cubicBezTo>
                  <a:cubicBezTo>
                    <a:pt x="845" y="839"/>
                    <a:pt x="845" y="839"/>
                    <a:pt x="845" y="839"/>
                  </a:cubicBezTo>
                  <a:lnTo>
                    <a:pt x="845" y="2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10403656" y="1076392"/>
              <a:ext cx="873343" cy="958611"/>
            </a:xfrm>
            <a:prstGeom prst="rect">
              <a:avLst/>
            </a:prstGeom>
            <a:noFill/>
          </p:spPr>
          <p:txBody>
            <a:bodyPr wrap="square" rtlCol="0">
              <a:spAutoFit/>
            </a:bodyPr>
            <a:lstStyle/>
            <a:p>
              <a:pPr algn="ctr"/>
              <a:r>
                <a:rPr lang="en-US" sz="4000" b="1" dirty="0">
                  <a:solidFill>
                    <a:schemeClr val="tx1">
                      <a:lumMod val="75000"/>
                      <a:lumOff val="25000"/>
                    </a:schemeClr>
                  </a:solidFill>
                  <a:latin typeface="Arial Rounded MT Bold" panose="020F0704030504030204" pitchFamily="34" charset="0"/>
                </a:rPr>
                <a:t>2</a:t>
              </a:r>
              <a:r>
                <a:rPr lang="en-US" sz="4000" b="1" dirty="0" smtClean="0">
                  <a:solidFill>
                    <a:schemeClr val="tx1">
                      <a:lumMod val="75000"/>
                      <a:lumOff val="25000"/>
                    </a:schemeClr>
                  </a:solidFill>
                  <a:latin typeface="Arial Rounded MT Bold" panose="020F0704030504030204" pitchFamily="34" charset="0"/>
                </a:rPr>
                <a:t>6</a:t>
              </a:r>
            </a:p>
            <a:p>
              <a:pPr algn="ctr"/>
              <a:endParaRPr lang="en-US" sz="1400" dirty="0"/>
            </a:p>
          </p:txBody>
        </p:sp>
      </p:grpSp>
      <p:sp>
        <p:nvSpPr>
          <p:cNvPr id="43" name="arrow"/>
          <p:cNvSpPr>
            <a:spLocks/>
          </p:cNvSpPr>
          <p:nvPr/>
        </p:nvSpPr>
        <p:spPr bwMode="auto">
          <a:xfrm rot="5400000" flipV="1">
            <a:off x="10220387" y="672513"/>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944" t="55412" r="45408" b="21831"/>
          <a:stretch/>
        </p:blipFill>
        <p:spPr bwMode="auto">
          <a:xfrm>
            <a:off x="48031" y="71387"/>
            <a:ext cx="1621748" cy="15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1" y="5459606"/>
            <a:ext cx="1663968" cy="110861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8107" y="1934974"/>
            <a:ext cx="1703532" cy="113497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182" y="5351030"/>
            <a:ext cx="1731817" cy="1154353"/>
          </a:xfrm>
          <a:prstGeom prst="rect">
            <a:avLst/>
          </a:prstGeom>
          <a:ln>
            <a:noFill/>
          </a:ln>
          <a:effectLst>
            <a:softEdge rad="112500"/>
          </a:effectLst>
        </p:spPr>
      </p:pic>
      <p:sp>
        <p:nvSpPr>
          <p:cNvPr id="56" name="TextBox 55"/>
          <p:cNvSpPr txBox="1"/>
          <p:nvPr/>
        </p:nvSpPr>
        <p:spPr>
          <a:xfrm>
            <a:off x="10541327" y="701734"/>
            <a:ext cx="1739155" cy="461665"/>
          </a:xfrm>
          <a:prstGeom prst="rect">
            <a:avLst/>
          </a:prstGeom>
          <a:noFill/>
          <a:ln>
            <a:noFill/>
          </a:ln>
        </p:spPr>
        <p:txBody>
          <a:bodyPr wrap="square" rtlCol="0">
            <a:spAutoFit/>
          </a:bodyPr>
          <a:lstStyle/>
          <a:p>
            <a:pPr algn="ctr"/>
            <a:r>
              <a:rPr lang="en-US" sz="2400" b="1" dirty="0" smtClean="0">
                <a:solidFill>
                  <a:schemeClr val="tx1">
                    <a:lumMod val="75000"/>
                    <a:lumOff val="25000"/>
                  </a:schemeClr>
                </a:solidFill>
                <a:latin typeface="Arial Narrow" panose="020B0606020202030204" pitchFamily="34" charset="0"/>
              </a:rPr>
              <a:t>MARCH</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 y="1753495"/>
            <a:ext cx="1700784" cy="1624584"/>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202" y="429429"/>
            <a:ext cx="1719613" cy="1070459"/>
          </a:xfrm>
          <a:prstGeom prst="rect">
            <a:avLst/>
          </a:prstGeom>
          <a:ln>
            <a:noFill/>
          </a:ln>
          <a:effectLst>
            <a:softEdge rad="112500"/>
          </a:effectLst>
        </p:spPr>
      </p:pic>
      <p:pic>
        <p:nvPicPr>
          <p:cNvPr id="4098" name="Picture 2"/>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6091" t="19141" r="17322" b="29515"/>
          <a:stretch/>
        </p:blipFill>
        <p:spPr bwMode="auto">
          <a:xfrm>
            <a:off x="1423724" y="2019236"/>
            <a:ext cx="9928632" cy="430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53027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cede782d-2f88-47b3-a1a1-b29d4d037c4d"/>
  <p:tag name="__PE_ORIG_SIZE" val="500"/>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military_camo">
      <a:dk1>
        <a:sysClr val="windowText" lastClr="000000"/>
      </a:dk1>
      <a:lt1>
        <a:sysClr val="window" lastClr="FFFFFF"/>
      </a:lt1>
      <a:dk2>
        <a:srgbClr val="0D508D"/>
      </a:dk2>
      <a:lt2>
        <a:srgbClr val="F8F8F8"/>
      </a:lt2>
      <a:accent1>
        <a:srgbClr val="574B35"/>
      </a:accent1>
      <a:accent2>
        <a:srgbClr val="C3B59B"/>
      </a:accent2>
      <a:accent3>
        <a:srgbClr val="6A7358"/>
      </a:accent3>
      <a:accent4>
        <a:srgbClr val="000000"/>
      </a:accent4>
      <a:accent5>
        <a:srgbClr val="F6BE4D"/>
      </a:accent5>
      <a:accent6>
        <a:srgbClr val="BF292B"/>
      </a:accent6>
      <a:hlink>
        <a:srgbClr val="5F5F5F"/>
      </a:hlink>
      <a:folHlink>
        <a:srgbClr val="91919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12019</TotalTime>
  <Words>2493</Words>
  <Application>Microsoft Office PowerPoint</Application>
  <PresentationFormat>Custom</PresentationFormat>
  <Paragraphs>392</Paragraphs>
  <Slides>68</Slides>
  <Notes>1</Notes>
  <HiddenSlides>0</HiddenSlides>
  <MMClips>2</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dc:creator>
  <cp:lastModifiedBy>Cowell, Barry</cp:lastModifiedBy>
  <cp:revision>337</cp:revision>
  <dcterms:created xsi:type="dcterms:W3CDTF">2013-10-01T18:56:24Z</dcterms:created>
  <dcterms:modified xsi:type="dcterms:W3CDTF">2014-03-19T20:46:18Z</dcterms:modified>
</cp:coreProperties>
</file>