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notesMasterIdLst>
    <p:notesMasterId r:id="rId10"/>
  </p:notesMasterIdLst>
  <p:sldIdLst>
    <p:sldId id="256" r:id="rId2"/>
    <p:sldId id="260" r:id="rId3"/>
    <p:sldId id="270" r:id="rId4"/>
    <p:sldId id="263" r:id="rId5"/>
    <p:sldId id="262" r:id="rId6"/>
    <p:sldId id="266" r:id="rId7"/>
    <p:sldId id="269" r:id="rId8"/>
    <p:sldId id="264" r:id="rId9"/>
  </p:sldIdLst>
  <p:sldSz cx="9144000" cy="6858000" type="screen4x3"/>
  <p:notesSz cx="6858000" cy="9144000"/>
  <p:custDataLst>
    <p:tags r:id="rId11"/>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4778" autoAdjust="0"/>
  </p:normalViewPr>
  <p:slideViewPr>
    <p:cSldViewPr>
      <p:cViewPr>
        <p:scale>
          <a:sx n="59" d="100"/>
          <a:sy n="59" d="100"/>
        </p:scale>
        <p:origin x="-1380" y="28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gs" Target="tags/tag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0DA6848-DE8D-4E69-97A2-70C5218DD8D3}" type="datetimeFigureOut">
              <a:rPr lang="en-US" smtClean="0"/>
              <a:t>3/19/2014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7485267-17C1-4AE6-81C3-A2F5CDB7230F}" type="slidenum">
              <a:rPr lang="en-US" smtClean="0"/>
              <a:t>‹#›</a:t>
            </a:fld>
            <a:endParaRPr lang="en-US"/>
          </a:p>
        </p:txBody>
      </p:sp>
    </p:spTree>
    <p:extLst>
      <p:ext uri="{BB962C8B-B14F-4D97-AF65-F5344CB8AC3E}">
        <p14:creationId xmlns:p14="http://schemas.microsoft.com/office/powerpoint/2010/main" val="22269087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altLang="en-US" b="1" dirty="0" smtClean="0">
                <a:latin typeface="Times New Roman" pitchFamily="18" charset="0"/>
              </a:rPr>
              <a:t>What is effective feedback?</a:t>
            </a:r>
          </a:p>
          <a:p>
            <a:pPr>
              <a:buFontTx/>
              <a:buChar char="•"/>
            </a:pPr>
            <a:r>
              <a:rPr lang="en-AU" altLang="en-US" dirty="0" smtClean="0">
                <a:latin typeface="Times New Roman" pitchFamily="18" charset="0"/>
              </a:rPr>
              <a:t>Feedback on its own does little to assist students to improve their level of performance.</a:t>
            </a:r>
          </a:p>
          <a:p>
            <a:pPr>
              <a:buFontTx/>
              <a:buChar char="•"/>
            </a:pPr>
            <a:r>
              <a:rPr lang="en-AU" altLang="en-US" dirty="0" smtClean="0">
                <a:latin typeface="Times New Roman" pitchFamily="18" charset="0"/>
              </a:rPr>
              <a:t>As well as indicating what they did and did not do, effective feedback includes </a:t>
            </a:r>
            <a:r>
              <a:rPr lang="en-AU" altLang="en-US" b="1" dirty="0" smtClean="0">
                <a:latin typeface="Times New Roman" pitchFamily="18" charset="0"/>
              </a:rPr>
              <a:t>evaluation</a:t>
            </a:r>
            <a:r>
              <a:rPr lang="en-AU" altLang="en-US" dirty="0" smtClean="0">
                <a:latin typeface="Times New Roman" pitchFamily="18" charset="0"/>
              </a:rPr>
              <a:t> and further </a:t>
            </a:r>
            <a:r>
              <a:rPr lang="en-AU" altLang="en-US" b="1" dirty="0" smtClean="0">
                <a:latin typeface="Times New Roman" pitchFamily="18" charset="0"/>
              </a:rPr>
              <a:t>guidance</a:t>
            </a:r>
            <a:r>
              <a:rPr lang="en-AU" altLang="en-US" dirty="0" smtClean="0">
                <a:latin typeface="Times New Roman" pitchFamily="18" charset="0"/>
              </a:rPr>
              <a:t>. That guidance might be specified or implied, or it might be elicited from the students by asking questions designed to get them to suggest ways in which they can </a:t>
            </a:r>
            <a:r>
              <a:rPr lang="en-AU" altLang="en-US" dirty="0" smtClean="0">
                <a:latin typeface="Times New Roman" pitchFamily="18" charset="0"/>
              </a:rPr>
              <a:t>improve.</a:t>
            </a:r>
          </a:p>
          <a:p>
            <a:pPr>
              <a:buFontTx/>
              <a:buChar char="•"/>
            </a:pPr>
            <a:r>
              <a:rPr lang="en-AU" altLang="en-US" sz="1200" dirty="0" smtClean="0"/>
              <a:t>Teacher feedback fits the following elements within the dimension of Quality Learning Environment of the NSW Quality Teaching Model:</a:t>
            </a:r>
          </a:p>
          <a:p>
            <a:pPr lvl="2">
              <a:lnSpc>
                <a:spcPct val="90000"/>
              </a:lnSpc>
            </a:pPr>
            <a:r>
              <a:rPr lang="en-AU" altLang="en-US" sz="2800" dirty="0" smtClean="0"/>
              <a:t>Explicit quality criteria</a:t>
            </a:r>
            <a:r>
              <a:rPr lang="en-AU" altLang="en-US" sz="2800" baseline="0" dirty="0" smtClean="0"/>
              <a:t>      </a:t>
            </a:r>
            <a:r>
              <a:rPr lang="en-AU" altLang="en-US" sz="2800" dirty="0" smtClean="0"/>
              <a:t>Students’ self-regulation </a:t>
            </a:r>
            <a:r>
              <a:rPr lang="en-AU" altLang="en-US" sz="2800" baseline="0" dirty="0" smtClean="0"/>
              <a:t>     </a:t>
            </a:r>
            <a:r>
              <a:rPr lang="en-AU" altLang="en-US" sz="2800" dirty="0" smtClean="0"/>
              <a:t>Student direction</a:t>
            </a:r>
            <a:endParaRPr lang="en-AU" altLang="en-US" sz="2200" dirty="0" smtClean="0"/>
          </a:p>
        </p:txBody>
      </p:sp>
      <p:sp>
        <p:nvSpPr>
          <p:cNvPr id="4" name="Slide Number Placeholder 3"/>
          <p:cNvSpPr>
            <a:spLocks noGrp="1"/>
          </p:cNvSpPr>
          <p:nvPr>
            <p:ph type="sldNum" sz="quarter" idx="10"/>
          </p:nvPr>
        </p:nvSpPr>
        <p:spPr/>
        <p:txBody>
          <a:bodyPr/>
          <a:lstStyle/>
          <a:p>
            <a:fld id="{87485267-17C1-4AE6-81C3-A2F5CDB7230F}" type="slidenum">
              <a:rPr lang="en-US" smtClean="0"/>
              <a:t>2</a:t>
            </a:fld>
            <a:endParaRPr lang="en-US"/>
          </a:p>
        </p:txBody>
      </p:sp>
    </p:spTree>
    <p:extLst>
      <p:ext uri="{BB962C8B-B14F-4D97-AF65-F5344CB8AC3E}">
        <p14:creationId xmlns:p14="http://schemas.microsoft.com/office/powerpoint/2010/main" val="2443291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What</a:t>
            </a:r>
            <a:r>
              <a:rPr lang="en-US" b="1" baseline="0" dirty="0" smtClean="0"/>
              <a:t> is effect size</a:t>
            </a:r>
          </a:p>
          <a:p>
            <a:r>
              <a:rPr lang="en-AU" sz="1200" b="0" i="0" u="none" strike="noStrike" kern="1200" baseline="0" dirty="0" smtClean="0">
                <a:solidFill>
                  <a:schemeClr val="tx1"/>
                </a:solidFill>
                <a:latin typeface="+mn-lt"/>
                <a:ea typeface="+mn-ea"/>
                <a:cs typeface="+mn-cs"/>
              </a:rPr>
              <a:t>Effect size is a simple measure for quantifying the difference between two groups or the same group over time, on a</a:t>
            </a:r>
          </a:p>
          <a:p>
            <a:r>
              <a:rPr lang="en-AU" sz="1200" b="0" i="0" u="none" strike="noStrike" kern="1200" baseline="0" dirty="0" smtClean="0">
                <a:solidFill>
                  <a:schemeClr val="tx1"/>
                </a:solidFill>
                <a:latin typeface="+mn-lt"/>
                <a:ea typeface="+mn-ea"/>
                <a:cs typeface="+mn-cs"/>
              </a:rPr>
              <a:t>common scale.</a:t>
            </a:r>
          </a:p>
          <a:p>
            <a:r>
              <a:rPr lang="en-AU" sz="1200" b="0" i="0" u="none" strike="noStrike" kern="1200" baseline="0" dirty="0" smtClean="0">
                <a:solidFill>
                  <a:schemeClr val="tx1"/>
                </a:solidFill>
                <a:latin typeface="+mn-lt"/>
                <a:ea typeface="+mn-ea"/>
                <a:cs typeface="+mn-cs"/>
              </a:rPr>
              <a:t>In an educational setting, effect size is one way to measure the effectiveness of a particular</a:t>
            </a:r>
          </a:p>
          <a:p>
            <a:r>
              <a:rPr lang="en-AU" sz="1200" b="0" i="0" u="none" strike="noStrike" kern="1200" baseline="0" dirty="0" smtClean="0">
                <a:solidFill>
                  <a:schemeClr val="tx1"/>
                </a:solidFill>
                <a:latin typeface="+mn-lt"/>
                <a:ea typeface="+mn-ea"/>
                <a:cs typeface="+mn-cs"/>
              </a:rPr>
              <a:t>intervention. Effect size enables us to measure both the </a:t>
            </a:r>
            <a:r>
              <a:rPr lang="en-AU" sz="1200" b="0" i="1" u="none" strike="noStrike" kern="1200" baseline="0" dirty="0" smtClean="0">
                <a:solidFill>
                  <a:schemeClr val="tx1"/>
                </a:solidFill>
                <a:latin typeface="+mn-lt"/>
                <a:ea typeface="+mn-ea"/>
                <a:cs typeface="+mn-cs"/>
              </a:rPr>
              <a:t>improvement </a:t>
            </a:r>
            <a:r>
              <a:rPr lang="en-AU" sz="1200" b="0" i="0" u="none" strike="noStrike" kern="1200" baseline="0" dirty="0" smtClean="0">
                <a:solidFill>
                  <a:schemeClr val="tx1"/>
                </a:solidFill>
                <a:latin typeface="+mn-lt"/>
                <a:ea typeface="+mn-ea"/>
                <a:cs typeface="+mn-cs"/>
              </a:rPr>
              <a:t>(gain) in learner</a:t>
            </a:r>
          </a:p>
          <a:p>
            <a:r>
              <a:rPr lang="en-AU" sz="1200" b="0" i="0" u="none" strike="noStrike" kern="1200" baseline="0" dirty="0" smtClean="0">
                <a:solidFill>
                  <a:schemeClr val="tx1"/>
                </a:solidFill>
                <a:latin typeface="+mn-lt"/>
                <a:ea typeface="+mn-ea"/>
                <a:cs typeface="+mn-cs"/>
              </a:rPr>
              <a:t>achievement for a group of learners AND the </a:t>
            </a:r>
            <a:r>
              <a:rPr lang="en-AU" sz="1200" b="0" i="1" u="none" strike="noStrike" kern="1200" baseline="0" dirty="0" smtClean="0">
                <a:solidFill>
                  <a:schemeClr val="tx1"/>
                </a:solidFill>
                <a:latin typeface="+mn-lt"/>
                <a:ea typeface="+mn-ea"/>
                <a:cs typeface="+mn-cs"/>
              </a:rPr>
              <a:t>variation </a:t>
            </a:r>
            <a:r>
              <a:rPr lang="en-AU" sz="1200" b="0" i="0" u="none" strike="noStrike" kern="1200" baseline="0" dirty="0" smtClean="0">
                <a:solidFill>
                  <a:schemeClr val="tx1"/>
                </a:solidFill>
                <a:latin typeface="+mn-lt"/>
                <a:ea typeface="+mn-ea"/>
                <a:cs typeface="+mn-cs"/>
              </a:rPr>
              <a:t>of student performances expressed on a</a:t>
            </a:r>
          </a:p>
          <a:p>
            <a:r>
              <a:rPr lang="en-AU" sz="1200" b="0" i="0" u="none" strike="noStrike" kern="1200" baseline="0" dirty="0" smtClean="0">
                <a:solidFill>
                  <a:schemeClr val="tx1"/>
                </a:solidFill>
                <a:latin typeface="+mn-lt"/>
                <a:ea typeface="+mn-ea"/>
                <a:cs typeface="+mn-cs"/>
              </a:rPr>
              <a:t>standardised scale. By taking into account both </a:t>
            </a:r>
            <a:r>
              <a:rPr lang="en-AU" sz="1200" b="0" i="1" u="none" strike="noStrike" kern="1200" baseline="0" dirty="0" smtClean="0">
                <a:solidFill>
                  <a:schemeClr val="tx1"/>
                </a:solidFill>
                <a:latin typeface="+mn-lt"/>
                <a:ea typeface="+mn-ea"/>
                <a:cs typeface="+mn-cs"/>
              </a:rPr>
              <a:t>improvement </a:t>
            </a:r>
            <a:r>
              <a:rPr lang="en-AU" sz="1200" b="0" i="0" u="none" strike="noStrike" kern="1200" baseline="0" dirty="0" smtClean="0">
                <a:solidFill>
                  <a:schemeClr val="tx1"/>
                </a:solidFill>
                <a:latin typeface="+mn-lt"/>
                <a:ea typeface="+mn-ea"/>
                <a:cs typeface="+mn-cs"/>
              </a:rPr>
              <a:t>and </a:t>
            </a:r>
            <a:r>
              <a:rPr lang="en-AU" sz="1200" b="0" i="1" u="none" strike="noStrike" kern="1200" baseline="0" dirty="0" smtClean="0">
                <a:solidFill>
                  <a:schemeClr val="tx1"/>
                </a:solidFill>
                <a:latin typeface="+mn-lt"/>
                <a:ea typeface="+mn-ea"/>
                <a:cs typeface="+mn-cs"/>
              </a:rPr>
              <a:t>variation </a:t>
            </a:r>
            <a:r>
              <a:rPr lang="en-AU" sz="1200" b="0" i="0" u="none" strike="noStrike" kern="1200" baseline="0" dirty="0" smtClean="0">
                <a:solidFill>
                  <a:schemeClr val="tx1"/>
                </a:solidFill>
                <a:latin typeface="+mn-lt"/>
                <a:ea typeface="+mn-ea"/>
                <a:cs typeface="+mn-cs"/>
              </a:rPr>
              <a:t>it provides</a:t>
            </a:r>
          </a:p>
          <a:p>
            <a:r>
              <a:rPr lang="en-AU" sz="1200" b="0" i="0" u="none" strike="noStrike" kern="1200" baseline="0" dirty="0" smtClean="0">
                <a:solidFill>
                  <a:schemeClr val="tx1"/>
                </a:solidFill>
                <a:latin typeface="+mn-lt"/>
                <a:ea typeface="+mn-ea"/>
                <a:cs typeface="+mn-cs"/>
              </a:rPr>
              <a:t>information about which interventions are worth having.</a:t>
            </a:r>
          </a:p>
          <a:p>
            <a:endParaRPr lang="en-AU" sz="1200" b="0" i="0" u="none" strike="noStrike" kern="1200" baseline="0" dirty="0" smtClean="0">
              <a:solidFill>
                <a:schemeClr val="tx1"/>
              </a:solidFill>
              <a:latin typeface="+mn-lt"/>
              <a:ea typeface="+mn-ea"/>
              <a:cs typeface="+mn-cs"/>
            </a:endParaRPr>
          </a:p>
          <a:p>
            <a:r>
              <a:rPr lang="en-AU" sz="1200" b="0" i="0" u="none" strike="noStrike" kern="1200" baseline="0" dirty="0" smtClean="0">
                <a:solidFill>
                  <a:schemeClr val="tx1"/>
                </a:solidFill>
                <a:latin typeface="+mn-lt"/>
                <a:ea typeface="+mn-ea"/>
                <a:cs typeface="+mn-cs"/>
              </a:rPr>
              <a:t>Hattie’s research places particular emphasis on programs with effect</a:t>
            </a:r>
          </a:p>
          <a:p>
            <a:r>
              <a:rPr lang="en-AU" sz="1200" b="0" i="0" u="none" strike="noStrike" kern="1200" baseline="0" dirty="0" smtClean="0">
                <a:solidFill>
                  <a:schemeClr val="tx1"/>
                </a:solidFill>
                <a:latin typeface="+mn-lt"/>
                <a:ea typeface="+mn-ea"/>
                <a:cs typeface="+mn-cs"/>
              </a:rPr>
              <a:t>sizes above 0.4 as worth having </a:t>
            </a:r>
          </a:p>
          <a:p>
            <a:endParaRPr lang="en-AU" sz="1200" b="0" i="0" u="none" strike="noStrike" kern="1200" baseline="0" dirty="0" smtClean="0">
              <a:solidFill>
                <a:schemeClr val="tx1"/>
              </a:solidFill>
              <a:latin typeface="+mn-lt"/>
              <a:ea typeface="+mn-ea"/>
              <a:cs typeface="+mn-cs"/>
            </a:endParaRPr>
          </a:p>
          <a:p>
            <a:r>
              <a:rPr lang="en-AU" sz="1200" b="0" i="0" u="none" strike="noStrike" kern="1200" baseline="0" dirty="0" smtClean="0">
                <a:solidFill>
                  <a:schemeClr val="tx1"/>
                </a:solidFill>
                <a:latin typeface="+mn-lt"/>
                <a:ea typeface="+mn-ea"/>
                <a:cs typeface="+mn-cs"/>
              </a:rPr>
              <a:t>Feedback – effect size – can be up to 0.75</a:t>
            </a:r>
          </a:p>
          <a:p>
            <a:endParaRPr lang="en-AU" sz="1200" b="0" i="0" u="none" strike="noStrike" kern="1200" baseline="0" dirty="0" smtClean="0">
              <a:solidFill>
                <a:schemeClr val="tx1"/>
              </a:solidFill>
              <a:latin typeface="+mn-lt"/>
              <a:ea typeface="+mn-ea"/>
              <a:cs typeface="+mn-cs"/>
            </a:endParaRPr>
          </a:p>
          <a:p>
            <a:r>
              <a:rPr lang="en-AU" sz="1200" b="0" i="0" u="none" strike="noStrike" kern="1200" baseline="0" dirty="0" smtClean="0">
                <a:solidFill>
                  <a:schemeClr val="tx1"/>
                </a:solidFill>
                <a:latin typeface="+mn-lt"/>
                <a:ea typeface="+mn-ea"/>
                <a:cs typeface="+mn-cs"/>
              </a:rPr>
              <a:t>Handout: What works in classroom instruction – look at impact of types of feedback.</a:t>
            </a:r>
            <a:endParaRPr lang="en-US" dirty="0" smtClean="0"/>
          </a:p>
          <a:p>
            <a:endParaRPr lang="en-AU" dirty="0"/>
          </a:p>
        </p:txBody>
      </p:sp>
      <p:sp>
        <p:nvSpPr>
          <p:cNvPr id="4" name="Slide Number Placeholder 3"/>
          <p:cNvSpPr>
            <a:spLocks noGrp="1"/>
          </p:cNvSpPr>
          <p:nvPr>
            <p:ph type="sldNum" sz="quarter" idx="10"/>
          </p:nvPr>
        </p:nvSpPr>
        <p:spPr/>
        <p:txBody>
          <a:bodyPr/>
          <a:lstStyle/>
          <a:p>
            <a:fld id="{87485267-17C1-4AE6-81C3-A2F5CDB7230F}" type="slidenum">
              <a:rPr lang="en-US" smtClean="0"/>
              <a:t>3</a:t>
            </a:fld>
            <a:endParaRPr lang="en-US"/>
          </a:p>
        </p:txBody>
      </p:sp>
    </p:spTree>
    <p:extLst>
      <p:ext uri="{BB962C8B-B14F-4D97-AF65-F5344CB8AC3E}">
        <p14:creationId xmlns:p14="http://schemas.microsoft.com/office/powerpoint/2010/main" val="113557093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smtClean="0"/>
              <a:t>There is much research by a variety of authors that reinforces the value</a:t>
            </a:r>
            <a:r>
              <a:rPr lang="en-AU" baseline="0" dirty="0" smtClean="0"/>
              <a:t> of good feedback to students. We need to explore the research from a range of authors.</a:t>
            </a:r>
            <a:endParaRPr lang="en-AU" dirty="0"/>
          </a:p>
        </p:txBody>
      </p:sp>
      <p:sp>
        <p:nvSpPr>
          <p:cNvPr id="4" name="Slide Number Placeholder 3"/>
          <p:cNvSpPr>
            <a:spLocks noGrp="1"/>
          </p:cNvSpPr>
          <p:nvPr>
            <p:ph type="sldNum" sz="quarter" idx="10"/>
          </p:nvPr>
        </p:nvSpPr>
        <p:spPr/>
        <p:txBody>
          <a:bodyPr/>
          <a:lstStyle/>
          <a:p>
            <a:fld id="{87485267-17C1-4AE6-81C3-A2F5CDB7230F}" type="slidenum">
              <a:rPr lang="en-US" smtClean="0"/>
              <a:t>4</a:t>
            </a:fld>
            <a:endParaRPr lang="en-US"/>
          </a:p>
        </p:txBody>
      </p:sp>
    </p:spTree>
    <p:extLst>
      <p:ext uri="{BB962C8B-B14F-4D97-AF65-F5344CB8AC3E}">
        <p14:creationId xmlns:p14="http://schemas.microsoft.com/office/powerpoint/2010/main" val="74030596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smtClean="0"/>
              <a:t>Acknowledge that teachers</a:t>
            </a:r>
            <a:r>
              <a:rPr lang="en-AU" baseline="0" dirty="0" smtClean="0"/>
              <a:t> do </a:t>
            </a:r>
            <a:r>
              <a:rPr lang="en-AU" altLang="en-US" dirty="0" smtClean="0"/>
              <a:t>use feedback well is to reduce discrepancies between current understandings and performance, however</a:t>
            </a:r>
            <a:r>
              <a:rPr lang="en-AU" altLang="en-US" baseline="0" dirty="0" smtClean="0"/>
              <a:t> for feedback to be really effective teachers need to be clear about what they want students to learn ( the learning intention) and for students to be aware of the goal for achievement. Learning intentions should not just be a list of things students and teachers are doing – it is the why they are doing them.</a:t>
            </a:r>
          </a:p>
          <a:p>
            <a:endParaRPr lang="en-AU" baseline="0" dirty="0" smtClean="0"/>
          </a:p>
          <a:p>
            <a:r>
              <a:rPr lang="en-AU" b="1" baseline="0" dirty="0" smtClean="0"/>
              <a:t>Discussion</a:t>
            </a:r>
            <a:r>
              <a:rPr lang="en-AU" baseline="0" dirty="0" smtClean="0"/>
              <a:t> – It is important that you have thought about this as on the SDD you need to be able to lead the professional conversation with teachers.</a:t>
            </a:r>
            <a:endParaRPr lang="en-AU" dirty="0"/>
          </a:p>
        </p:txBody>
      </p:sp>
      <p:sp>
        <p:nvSpPr>
          <p:cNvPr id="4" name="Slide Number Placeholder 3"/>
          <p:cNvSpPr>
            <a:spLocks noGrp="1"/>
          </p:cNvSpPr>
          <p:nvPr>
            <p:ph type="sldNum" sz="quarter" idx="10"/>
          </p:nvPr>
        </p:nvSpPr>
        <p:spPr/>
        <p:txBody>
          <a:bodyPr/>
          <a:lstStyle/>
          <a:p>
            <a:fld id="{87485267-17C1-4AE6-81C3-A2F5CDB7230F}" type="slidenum">
              <a:rPr lang="en-US" smtClean="0"/>
              <a:t>5</a:t>
            </a:fld>
            <a:endParaRPr lang="en-US"/>
          </a:p>
        </p:txBody>
      </p:sp>
    </p:spTree>
    <p:extLst>
      <p:ext uri="{BB962C8B-B14F-4D97-AF65-F5344CB8AC3E}">
        <p14:creationId xmlns:p14="http://schemas.microsoft.com/office/powerpoint/2010/main" val="190277640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altLang="en-US" sz="1200" dirty="0" smtClean="0"/>
              <a:t>Educational theorists no longer explain learning with behaviourist theories about stimulus-response connections…. What we now realise is that the message sent is filtered through the student’s perception (influenced by prior knowledge, experiences, and motivation) as it becomes the message received. The student’s job is to make meaning from school work, not to respond to stimuli</a:t>
            </a:r>
            <a:r>
              <a:rPr lang="en-AU" altLang="en-US" sz="1200" dirty="0" smtClean="0"/>
              <a:t>.</a:t>
            </a:r>
          </a:p>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200" i="0" dirty="0" smtClean="0"/>
              <a:t>If you focus on providing students with improved, quality feedback in individual classrooms, departments and schools you’ll have an almost immediate positive effect.</a:t>
            </a:r>
            <a:endParaRPr lang="en-US" dirty="0" smtClean="0"/>
          </a:p>
          <a:p>
            <a:r>
              <a:rPr lang="en-US" b="1" dirty="0" smtClean="0"/>
              <a:t>Discussion</a:t>
            </a:r>
            <a:r>
              <a:rPr lang="en-US" baseline="0" dirty="0" smtClean="0"/>
              <a:t> – we can compile the ideas generated and share among the Head Teachers</a:t>
            </a:r>
            <a:endParaRPr lang="en-US" dirty="0"/>
          </a:p>
        </p:txBody>
      </p:sp>
      <p:sp>
        <p:nvSpPr>
          <p:cNvPr id="4" name="Slide Number Placeholder 3"/>
          <p:cNvSpPr>
            <a:spLocks noGrp="1"/>
          </p:cNvSpPr>
          <p:nvPr>
            <p:ph type="sldNum" sz="quarter" idx="10"/>
          </p:nvPr>
        </p:nvSpPr>
        <p:spPr/>
        <p:txBody>
          <a:bodyPr/>
          <a:lstStyle/>
          <a:p>
            <a:fld id="{87485267-17C1-4AE6-81C3-A2F5CDB7230F}" type="slidenum">
              <a:rPr lang="en-US" smtClean="0"/>
              <a:t>6</a:t>
            </a:fld>
            <a:endParaRPr lang="en-US"/>
          </a:p>
        </p:txBody>
      </p:sp>
    </p:spTree>
    <p:extLst>
      <p:ext uri="{BB962C8B-B14F-4D97-AF65-F5344CB8AC3E}">
        <p14:creationId xmlns:p14="http://schemas.microsoft.com/office/powerpoint/2010/main" val="275058086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These</a:t>
            </a:r>
            <a:r>
              <a:rPr lang="en-US" baseline="0" dirty="0" smtClean="0"/>
              <a:t> may lead discussion with your collegiate colleagues at the Term 2 HT collegiate day – good basis for the sharing component.</a:t>
            </a:r>
            <a:endParaRPr lang="en-US" dirty="0"/>
          </a:p>
        </p:txBody>
      </p:sp>
      <p:sp>
        <p:nvSpPr>
          <p:cNvPr id="4" name="Slide Number Placeholder 3"/>
          <p:cNvSpPr>
            <a:spLocks noGrp="1"/>
          </p:cNvSpPr>
          <p:nvPr>
            <p:ph type="sldNum" sz="quarter" idx="10"/>
          </p:nvPr>
        </p:nvSpPr>
        <p:spPr/>
        <p:txBody>
          <a:bodyPr/>
          <a:lstStyle/>
          <a:p>
            <a:fld id="{87485267-17C1-4AE6-81C3-A2F5CDB7230F}" type="slidenum">
              <a:rPr lang="en-US" smtClean="0"/>
              <a:t>7</a:t>
            </a:fld>
            <a:endParaRPr lang="en-US"/>
          </a:p>
        </p:txBody>
      </p:sp>
    </p:spTree>
    <p:extLst>
      <p:ext uri="{BB962C8B-B14F-4D97-AF65-F5344CB8AC3E}">
        <p14:creationId xmlns:p14="http://schemas.microsoft.com/office/powerpoint/2010/main" val="395332437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FF4CC713-64CE-4147-B479-FAA6E402A57B}" type="datetimeFigureOut">
              <a:rPr lang="en-US" smtClean="0"/>
              <a:t>3/19/2014</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ED162864-8D98-44A9-8E65-0ED9A2DC4612}"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F4CC713-64CE-4147-B479-FAA6E402A57B}" type="datetimeFigureOut">
              <a:rPr lang="en-US" smtClean="0"/>
              <a:t>3/19/2014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ED162864-8D98-44A9-8E65-0ED9A2DC4612}"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F4CC713-64CE-4147-B479-FAA6E402A57B}" type="datetimeFigureOut">
              <a:rPr lang="en-US" smtClean="0"/>
              <a:t>3/19/2014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ED162864-8D98-44A9-8E65-0ED9A2DC4612}"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F4CC713-64CE-4147-B479-FAA6E402A57B}" type="datetimeFigureOut">
              <a:rPr lang="en-US" smtClean="0"/>
              <a:t>3/19/2014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ED162864-8D98-44A9-8E65-0ED9A2DC4612}" type="slidenum">
              <a:rPr lang="en-US" smtClean="0"/>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FF4CC713-64CE-4147-B479-FAA6E402A57B}" type="datetimeFigureOut">
              <a:rPr lang="en-US" smtClean="0"/>
              <a:t>3/19/2014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ED162864-8D98-44A9-8E65-0ED9A2DC4612}" type="slidenum">
              <a:rPr lang="en-US" smtClean="0"/>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FF4CC713-64CE-4147-B479-FAA6E402A57B}" type="datetimeFigureOut">
              <a:rPr lang="en-US" smtClean="0"/>
              <a:t>3/19/2014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ED162864-8D98-44A9-8E65-0ED9A2DC4612}" type="slidenum">
              <a:rPr lang="en-US" smtClean="0"/>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FF4CC713-64CE-4147-B479-FAA6E402A57B}" type="datetimeFigureOut">
              <a:rPr lang="en-US" smtClean="0"/>
              <a:t>3/19/2014</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ED162864-8D98-44A9-8E65-0ED9A2DC4612}"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FF4CC713-64CE-4147-B479-FAA6E402A57B}" type="datetimeFigureOut">
              <a:rPr lang="en-US" smtClean="0"/>
              <a:t>3/19/2014</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ED162864-8D98-44A9-8E65-0ED9A2DC4612}" type="slidenum">
              <a:rPr lang="en-US" smtClean="0"/>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FF4CC713-64CE-4147-B479-FAA6E402A57B}" type="datetimeFigureOut">
              <a:rPr lang="en-US" smtClean="0"/>
              <a:t>3/19/2014</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ED162864-8D98-44A9-8E65-0ED9A2DC4612}"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FF4CC713-64CE-4147-B479-FAA6E402A57B}" type="datetimeFigureOut">
              <a:rPr lang="en-US" smtClean="0"/>
              <a:t>3/19/2014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ED162864-8D98-44A9-8E65-0ED9A2DC4612}"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FF4CC713-64CE-4147-B479-FAA6E402A57B}" type="datetimeFigureOut">
              <a:rPr lang="en-US" smtClean="0"/>
              <a:t>3/19/2014</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ED162864-8D98-44A9-8E65-0ED9A2DC4612}" type="slidenum">
              <a:rPr lang="en-US" smtClean="0"/>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FF4CC713-64CE-4147-B479-FAA6E402A57B}" type="datetimeFigureOut">
              <a:rPr lang="en-US" smtClean="0"/>
              <a:t>3/19/2014</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ED162864-8D98-44A9-8E65-0ED9A2DC4612}"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4400" dirty="0" smtClean="0"/>
              <a:t>Feedback – An Introduction</a:t>
            </a:r>
            <a:endParaRPr lang="en-US" sz="4400" dirty="0"/>
          </a:p>
        </p:txBody>
      </p:sp>
      <p:sp>
        <p:nvSpPr>
          <p:cNvPr id="3" name="Subtitle 2"/>
          <p:cNvSpPr>
            <a:spLocks noGrp="1"/>
          </p:cNvSpPr>
          <p:nvPr>
            <p:ph type="subTitle" idx="1"/>
          </p:nvPr>
        </p:nvSpPr>
        <p:spPr/>
        <p:txBody>
          <a:bodyPr/>
          <a:lstStyle/>
          <a:p>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05000" y="762000"/>
            <a:ext cx="4953000" cy="25493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24451125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1981200"/>
            <a:ext cx="8229600" cy="3581400"/>
          </a:xfrm>
        </p:spPr>
        <p:txBody>
          <a:bodyPr/>
          <a:lstStyle/>
          <a:p>
            <a:pPr>
              <a:buFontTx/>
              <a:buNone/>
            </a:pPr>
            <a:r>
              <a:rPr lang="en-AU" altLang="en-US" dirty="0"/>
              <a:t>Effective feedback provides:</a:t>
            </a:r>
            <a:endParaRPr lang="en-AU" altLang="en-US" b="1" dirty="0"/>
          </a:p>
          <a:p>
            <a:r>
              <a:rPr lang="en-AU" altLang="en-US" b="1" dirty="0"/>
              <a:t>information</a:t>
            </a:r>
            <a:r>
              <a:rPr lang="en-AU" altLang="en-US" dirty="0"/>
              <a:t> about what happened or was done</a:t>
            </a:r>
          </a:p>
          <a:p>
            <a:r>
              <a:rPr lang="en-AU" altLang="en-US" dirty="0"/>
              <a:t>an </a:t>
            </a:r>
            <a:r>
              <a:rPr lang="en-AU" altLang="en-US" b="1" dirty="0"/>
              <a:t>evaluation</a:t>
            </a:r>
            <a:r>
              <a:rPr lang="en-AU" altLang="en-US" dirty="0"/>
              <a:t> of how well or otherwise the action or task was performed</a:t>
            </a:r>
          </a:p>
          <a:p>
            <a:r>
              <a:rPr lang="en-AU" altLang="en-US" b="1" dirty="0"/>
              <a:t>guidance</a:t>
            </a:r>
            <a:r>
              <a:rPr lang="en-AU" altLang="en-US" dirty="0"/>
              <a:t> as to how performance can be improved.</a:t>
            </a:r>
          </a:p>
        </p:txBody>
      </p:sp>
      <p:sp>
        <p:nvSpPr>
          <p:cNvPr id="2" name="Title 1"/>
          <p:cNvSpPr>
            <a:spLocks noGrp="1"/>
          </p:cNvSpPr>
          <p:nvPr>
            <p:ph type="title"/>
          </p:nvPr>
        </p:nvSpPr>
        <p:spPr/>
        <p:txBody>
          <a:bodyPr/>
          <a:lstStyle/>
          <a:p>
            <a:r>
              <a:rPr lang="en-US" dirty="0" smtClean="0"/>
              <a:t>What is effective </a:t>
            </a:r>
            <a:r>
              <a:rPr lang="en-US" dirty="0"/>
              <a:t>f</a:t>
            </a:r>
            <a:r>
              <a:rPr lang="en-US" dirty="0" smtClean="0"/>
              <a:t>eedback?</a:t>
            </a:r>
            <a:endParaRPr lang="en-US" dirty="0"/>
          </a:p>
        </p:txBody>
      </p:sp>
    </p:spTree>
    <p:extLst>
      <p:ext uri="{BB962C8B-B14F-4D97-AF65-F5344CB8AC3E}">
        <p14:creationId xmlns:p14="http://schemas.microsoft.com/office/powerpoint/2010/main" val="61401983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057400"/>
            <a:ext cx="8229600" cy="3547872"/>
          </a:xfrm>
        </p:spPr>
        <p:txBody>
          <a:bodyPr/>
          <a:lstStyle/>
          <a:p>
            <a:r>
              <a:rPr lang="en-AU" sz="2800" dirty="0"/>
              <a:t>Effect size enables us to measure both the </a:t>
            </a:r>
            <a:r>
              <a:rPr lang="en-AU" sz="2800" i="1" dirty="0"/>
              <a:t>improvement </a:t>
            </a:r>
            <a:r>
              <a:rPr lang="en-AU" sz="2800" dirty="0"/>
              <a:t>(gain) in </a:t>
            </a:r>
            <a:r>
              <a:rPr lang="en-AU" sz="2800" dirty="0" smtClean="0"/>
              <a:t>learner achievement </a:t>
            </a:r>
            <a:r>
              <a:rPr lang="en-AU" sz="2800" dirty="0"/>
              <a:t>for a group of learners AND the </a:t>
            </a:r>
            <a:r>
              <a:rPr lang="en-AU" sz="2800" i="1" dirty="0"/>
              <a:t>variation </a:t>
            </a:r>
            <a:r>
              <a:rPr lang="en-AU" sz="2800" dirty="0"/>
              <a:t>of student performances expressed on a</a:t>
            </a:r>
          </a:p>
          <a:p>
            <a:pPr marL="109728" indent="0">
              <a:buNone/>
            </a:pPr>
            <a:r>
              <a:rPr lang="en-AU" sz="2800" dirty="0" smtClean="0"/>
              <a:t>   standardised </a:t>
            </a:r>
            <a:r>
              <a:rPr lang="en-AU" sz="2800" dirty="0"/>
              <a:t>scale. </a:t>
            </a:r>
            <a:endParaRPr lang="en-AU" sz="2800" dirty="0" smtClean="0"/>
          </a:p>
          <a:p>
            <a:r>
              <a:rPr lang="en-AU" sz="2800" dirty="0" smtClean="0"/>
              <a:t>Interventions with effect size above 0.4 have influence</a:t>
            </a:r>
          </a:p>
          <a:p>
            <a:pPr marL="109728" indent="0" algn="r">
              <a:buNone/>
            </a:pPr>
            <a:r>
              <a:rPr lang="en-AU" sz="2000" dirty="0" smtClean="0"/>
              <a:t>Hattie</a:t>
            </a:r>
            <a:endParaRPr lang="en-AU" sz="2000" dirty="0"/>
          </a:p>
        </p:txBody>
      </p:sp>
      <p:sp>
        <p:nvSpPr>
          <p:cNvPr id="3" name="Title 2"/>
          <p:cNvSpPr>
            <a:spLocks noGrp="1"/>
          </p:cNvSpPr>
          <p:nvPr>
            <p:ph type="title"/>
          </p:nvPr>
        </p:nvSpPr>
        <p:spPr/>
        <p:txBody>
          <a:bodyPr/>
          <a:lstStyle/>
          <a:p>
            <a:pPr algn="ctr"/>
            <a:r>
              <a:rPr lang="en-AU" dirty="0" smtClean="0"/>
              <a:t>Effect Size</a:t>
            </a:r>
            <a:endParaRPr lang="en-AU" dirty="0"/>
          </a:p>
        </p:txBody>
      </p:sp>
    </p:spTree>
    <p:extLst>
      <p:ext uri="{BB962C8B-B14F-4D97-AF65-F5344CB8AC3E}">
        <p14:creationId xmlns:p14="http://schemas.microsoft.com/office/powerpoint/2010/main" val="28672944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109728" indent="0">
              <a:buNone/>
            </a:pPr>
            <a:r>
              <a:rPr lang="en-AU" altLang="en-US" dirty="0"/>
              <a:t>Good feedback gives students information they need so they can understand where they are in their learning and what to do next</a:t>
            </a:r>
            <a:r>
              <a:rPr lang="en-AU" altLang="en-US" dirty="0" smtClean="0"/>
              <a:t>.....</a:t>
            </a:r>
          </a:p>
          <a:p>
            <a:pPr marL="109728" indent="0">
              <a:buNone/>
            </a:pPr>
            <a:endParaRPr lang="en-AU" altLang="en-US" dirty="0"/>
          </a:p>
          <a:p>
            <a:pPr marL="109728" indent="0">
              <a:buNone/>
            </a:pPr>
            <a:r>
              <a:rPr lang="en-AU" altLang="en-US" dirty="0" smtClean="0"/>
              <a:t>Once </a:t>
            </a:r>
            <a:r>
              <a:rPr lang="en-AU" altLang="en-US" dirty="0"/>
              <a:t>they feel they understand what to do and why, most students develop a feeling that they have control over their own learning.                                                                                </a:t>
            </a:r>
          </a:p>
          <a:p>
            <a:endParaRPr lang="en-AU" altLang="en-US" dirty="0"/>
          </a:p>
          <a:p>
            <a:pPr marL="109728" indent="0" algn="r">
              <a:buNone/>
            </a:pPr>
            <a:r>
              <a:rPr lang="en-AU" altLang="en-US" sz="2000" dirty="0" err="1"/>
              <a:t>Brookhart</a:t>
            </a:r>
            <a:r>
              <a:rPr lang="en-AU" altLang="en-US" sz="2000" dirty="0"/>
              <a:t>, 2008</a:t>
            </a:r>
          </a:p>
          <a:p>
            <a:endParaRPr lang="en-US" dirty="0"/>
          </a:p>
        </p:txBody>
      </p:sp>
      <p:sp>
        <p:nvSpPr>
          <p:cNvPr id="2" name="Title 1"/>
          <p:cNvSpPr>
            <a:spLocks noGrp="1"/>
          </p:cNvSpPr>
          <p:nvPr>
            <p:ph type="title"/>
          </p:nvPr>
        </p:nvSpPr>
        <p:spPr/>
        <p:txBody>
          <a:bodyPr/>
          <a:lstStyle/>
          <a:p>
            <a:r>
              <a:rPr lang="en-US" dirty="0" smtClean="0"/>
              <a:t>What does the research say?</a:t>
            </a:r>
            <a:endParaRPr lang="en-US" dirty="0"/>
          </a:p>
        </p:txBody>
      </p:sp>
    </p:spTree>
    <p:extLst>
      <p:ext uri="{BB962C8B-B14F-4D97-AF65-F5344CB8AC3E}">
        <p14:creationId xmlns:p14="http://schemas.microsoft.com/office/powerpoint/2010/main" val="199488660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3505200"/>
          </a:xfrm>
        </p:spPr>
        <p:txBody>
          <a:bodyPr/>
          <a:lstStyle/>
          <a:p>
            <a:pPr marL="109728" indent="0">
              <a:lnSpc>
                <a:spcPct val="90000"/>
              </a:lnSpc>
              <a:buNone/>
            </a:pPr>
            <a:r>
              <a:rPr lang="en-AU" altLang="en-US" dirty="0"/>
              <a:t>The main purpose of feedback is to reduce discrepancies between current understandings and performance and a learning intention or goal. </a:t>
            </a:r>
            <a:endParaRPr lang="en-AU" altLang="en-US" dirty="0" smtClean="0"/>
          </a:p>
          <a:p>
            <a:pPr marL="109728" indent="0" algn="r">
              <a:lnSpc>
                <a:spcPct val="90000"/>
              </a:lnSpc>
              <a:buNone/>
            </a:pPr>
            <a:r>
              <a:rPr lang="en-AU" altLang="en-US" sz="2000" dirty="0" smtClean="0"/>
              <a:t>Hattie</a:t>
            </a:r>
            <a:r>
              <a:rPr lang="en-AU" altLang="en-US" sz="2000" dirty="0"/>
              <a:t>, </a:t>
            </a:r>
            <a:r>
              <a:rPr lang="en-AU" altLang="en-US" sz="2000" dirty="0" smtClean="0"/>
              <a:t>2009</a:t>
            </a:r>
          </a:p>
          <a:p>
            <a:pPr marL="109728" indent="0" algn="r">
              <a:lnSpc>
                <a:spcPct val="90000"/>
              </a:lnSpc>
              <a:buNone/>
            </a:pPr>
            <a:endParaRPr lang="en-AU" altLang="en-US" sz="2000" dirty="0"/>
          </a:p>
          <a:p>
            <a:pPr marL="109728" indent="0">
              <a:lnSpc>
                <a:spcPct val="90000"/>
              </a:lnSpc>
              <a:buNone/>
            </a:pPr>
            <a:r>
              <a:rPr lang="en-AU" altLang="en-US" sz="2400" b="1" dirty="0" smtClean="0"/>
              <a:t>Discussion: As Head Teachers, how do we ensure that the focus of a lesson is on learning and not just doing?</a:t>
            </a:r>
            <a:endParaRPr lang="en-AU" altLang="en-US" sz="2400" b="1" dirty="0"/>
          </a:p>
          <a:p>
            <a:endParaRPr lang="en-US" dirty="0"/>
          </a:p>
        </p:txBody>
      </p:sp>
      <p:sp>
        <p:nvSpPr>
          <p:cNvPr id="2" name="Title 1"/>
          <p:cNvSpPr>
            <a:spLocks noGrp="1"/>
          </p:cNvSpPr>
          <p:nvPr>
            <p:ph type="title"/>
          </p:nvPr>
        </p:nvSpPr>
        <p:spPr/>
        <p:txBody>
          <a:bodyPr/>
          <a:lstStyle/>
          <a:p>
            <a:r>
              <a:rPr lang="en-US" dirty="0" smtClean="0"/>
              <a:t>What does the research say?</a:t>
            </a:r>
            <a:endParaRPr lang="en-US" dirty="0"/>
          </a:p>
        </p:txBody>
      </p:sp>
    </p:spTree>
    <p:extLst>
      <p:ext uri="{BB962C8B-B14F-4D97-AF65-F5344CB8AC3E}">
        <p14:creationId xmlns:p14="http://schemas.microsoft.com/office/powerpoint/2010/main" val="20431759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1371600"/>
            <a:ext cx="8229600" cy="5257800"/>
          </a:xfrm>
        </p:spPr>
        <p:txBody>
          <a:bodyPr>
            <a:normAutofit/>
          </a:bodyPr>
          <a:lstStyle/>
          <a:p>
            <a:pPr marL="109728" indent="0">
              <a:lnSpc>
                <a:spcPct val="80000"/>
              </a:lnSpc>
              <a:buNone/>
            </a:pPr>
            <a:r>
              <a:rPr lang="en-AU" altLang="en-US" sz="2400" dirty="0"/>
              <a:t>Teachers can’t ‘make’ students focus on or learn something. </a:t>
            </a:r>
            <a:endParaRPr lang="en-AU" altLang="en-US" sz="2400" dirty="0" smtClean="0"/>
          </a:p>
          <a:p>
            <a:pPr marL="109728" indent="0">
              <a:lnSpc>
                <a:spcPct val="80000"/>
              </a:lnSpc>
              <a:buNone/>
            </a:pPr>
            <a:endParaRPr lang="en-AU" altLang="en-US" sz="2400" dirty="0"/>
          </a:p>
          <a:p>
            <a:pPr marL="109728" indent="0">
              <a:lnSpc>
                <a:spcPct val="80000"/>
              </a:lnSpc>
              <a:buNone/>
            </a:pPr>
            <a:r>
              <a:rPr lang="en-AU" altLang="en-US" sz="2400" dirty="0" smtClean="0"/>
              <a:t>Teacher </a:t>
            </a:r>
            <a:r>
              <a:rPr lang="en-AU" altLang="en-US" sz="2400" dirty="0"/>
              <a:t>feedback is input that will help the students decide where they are in regard to the learning goals they need or want to meet and what they will tackle </a:t>
            </a:r>
            <a:r>
              <a:rPr lang="en-AU" altLang="en-US" sz="2400" dirty="0" smtClean="0"/>
              <a:t>next.                                   </a:t>
            </a:r>
            <a:r>
              <a:rPr lang="en-AU" altLang="en-US" sz="2000" dirty="0" err="1" smtClean="0"/>
              <a:t>Brookhart</a:t>
            </a:r>
            <a:r>
              <a:rPr lang="en-AU" altLang="en-US" sz="2000" dirty="0"/>
              <a:t>, 2008</a:t>
            </a:r>
          </a:p>
          <a:p>
            <a:pPr marL="109728" indent="0">
              <a:buNone/>
            </a:pPr>
            <a:endParaRPr lang="en-GB" altLang="en-US" sz="2400" dirty="0" smtClean="0"/>
          </a:p>
          <a:p>
            <a:pPr marL="109728" indent="0">
              <a:buNone/>
            </a:pPr>
            <a:r>
              <a:rPr lang="en-GB" altLang="en-US" sz="2400" dirty="0" smtClean="0"/>
              <a:t>…..every </a:t>
            </a:r>
            <a:r>
              <a:rPr lang="en-GB" altLang="en-US" sz="2400" dirty="0"/>
              <a:t>teacher is capable of giving more effective feedback</a:t>
            </a:r>
            <a:r>
              <a:rPr lang="en-GB" altLang="en-US" sz="2400" i="1" dirty="0"/>
              <a:t>.                   </a:t>
            </a:r>
            <a:r>
              <a:rPr lang="en-GB" altLang="en-US" sz="2400" i="1" dirty="0" smtClean="0"/>
              <a:t>         </a:t>
            </a:r>
            <a:r>
              <a:rPr lang="en-GB" altLang="en-US" sz="2000" dirty="0" err="1" smtClean="0"/>
              <a:t>Dinham</a:t>
            </a:r>
            <a:r>
              <a:rPr lang="en-GB" altLang="en-US" sz="2000" dirty="0"/>
              <a:t>, </a:t>
            </a:r>
            <a:r>
              <a:rPr lang="en-GB" altLang="en-US" sz="2000" dirty="0" smtClean="0"/>
              <a:t>2008</a:t>
            </a:r>
          </a:p>
          <a:p>
            <a:pPr marL="109728" indent="0">
              <a:buNone/>
            </a:pPr>
            <a:endParaRPr lang="en-AU" altLang="en-US" sz="2800" dirty="0"/>
          </a:p>
          <a:p>
            <a:pPr marL="109728" indent="0">
              <a:buNone/>
            </a:pPr>
            <a:r>
              <a:rPr lang="en-US" sz="2200" b="1" dirty="0" smtClean="0"/>
              <a:t>Discussion: As Head Teachers how do we lead the implementation of more effective feedback?</a:t>
            </a:r>
            <a:endParaRPr lang="en-US" sz="2200" b="1" dirty="0"/>
          </a:p>
        </p:txBody>
      </p:sp>
      <p:sp>
        <p:nvSpPr>
          <p:cNvPr id="2" name="Title 1"/>
          <p:cNvSpPr>
            <a:spLocks noGrp="1"/>
          </p:cNvSpPr>
          <p:nvPr>
            <p:ph type="title"/>
          </p:nvPr>
        </p:nvSpPr>
        <p:spPr/>
        <p:txBody>
          <a:bodyPr/>
          <a:lstStyle/>
          <a:p>
            <a:r>
              <a:rPr lang="en-US" dirty="0" smtClean="0"/>
              <a:t>What does the research say?</a:t>
            </a:r>
            <a:endParaRPr lang="en-US" dirty="0"/>
          </a:p>
        </p:txBody>
      </p:sp>
    </p:spTree>
    <p:extLst>
      <p:ext uri="{BB962C8B-B14F-4D97-AF65-F5344CB8AC3E}">
        <p14:creationId xmlns:p14="http://schemas.microsoft.com/office/powerpoint/2010/main" val="105366302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676400"/>
            <a:ext cx="8229600" cy="4114800"/>
          </a:xfrm>
        </p:spPr>
        <p:txBody>
          <a:bodyPr>
            <a:normAutofit/>
          </a:bodyPr>
          <a:lstStyle/>
          <a:p>
            <a:endParaRPr lang="en-US" dirty="0" smtClean="0"/>
          </a:p>
          <a:p>
            <a:pPr marL="109728" indent="0">
              <a:buNone/>
            </a:pPr>
            <a:r>
              <a:rPr lang="en-US" dirty="0" smtClean="0"/>
              <a:t>How can I lead and show that I value professional discussion on effective feedback?</a:t>
            </a:r>
            <a:endParaRPr lang="en-US" dirty="0" smtClean="0"/>
          </a:p>
          <a:p>
            <a:pPr marL="109728" indent="0">
              <a:buNone/>
            </a:pPr>
            <a:r>
              <a:rPr lang="en-US" dirty="0"/>
              <a:t>How do </a:t>
            </a:r>
            <a:r>
              <a:rPr lang="en-US" dirty="0" smtClean="0"/>
              <a:t>I </a:t>
            </a:r>
            <a:r>
              <a:rPr lang="en-US" dirty="0"/>
              <a:t>know if </a:t>
            </a:r>
            <a:r>
              <a:rPr lang="en-US" dirty="0" smtClean="0"/>
              <a:t>my </a:t>
            </a:r>
            <a:r>
              <a:rPr lang="en-US" dirty="0"/>
              <a:t>teachers are providing effective feedback</a:t>
            </a:r>
            <a:r>
              <a:rPr lang="en-US" dirty="0" smtClean="0"/>
              <a:t>?</a:t>
            </a:r>
          </a:p>
          <a:p>
            <a:pPr marL="109728" indent="0">
              <a:buNone/>
            </a:pPr>
            <a:r>
              <a:rPr lang="en-US" dirty="0" smtClean="0"/>
              <a:t>How do I model engagement and involvement with effective feedback strategies?</a:t>
            </a:r>
          </a:p>
          <a:p>
            <a:pPr marL="109728" indent="0">
              <a:buNone/>
            </a:pPr>
            <a:r>
              <a:rPr lang="en-US" dirty="0" smtClean="0"/>
              <a:t>What do I need to brush up on prior to the T5 session on the Term 2 SDD?</a:t>
            </a:r>
            <a:endParaRPr lang="en-US" dirty="0"/>
          </a:p>
        </p:txBody>
      </p:sp>
      <p:sp>
        <p:nvSpPr>
          <p:cNvPr id="3" name="Title 2"/>
          <p:cNvSpPr>
            <a:spLocks noGrp="1"/>
          </p:cNvSpPr>
          <p:nvPr>
            <p:ph type="title"/>
          </p:nvPr>
        </p:nvSpPr>
        <p:spPr/>
        <p:txBody>
          <a:bodyPr>
            <a:normAutofit/>
          </a:bodyPr>
          <a:lstStyle/>
          <a:p>
            <a:pPr algn="ctr"/>
            <a:r>
              <a:rPr lang="en-US" dirty="0" smtClean="0"/>
              <a:t>Leadership Reflection?</a:t>
            </a:r>
            <a:endParaRPr lang="en-US" dirty="0"/>
          </a:p>
        </p:txBody>
      </p:sp>
    </p:spTree>
    <p:extLst>
      <p:ext uri="{BB962C8B-B14F-4D97-AF65-F5344CB8AC3E}">
        <p14:creationId xmlns:p14="http://schemas.microsoft.com/office/powerpoint/2010/main" val="204595739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Curriculum Corporation – Assessment for Learning, Effective Feedback</a:t>
            </a:r>
          </a:p>
          <a:p>
            <a:r>
              <a:rPr lang="en-US" dirty="0" smtClean="0"/>
              <a:t>DEC- Professional Learning and Leadership Development Directorate, Team Leadership for School Improvement K-12</a:t>
            </a:r>
          </a:p>
          <a:p>
            <a:r>
              <a:rPr lang="en-US" dirty="0" smtClean="0"/>
              <a:t>Visible Learning and the Science of How We Learn, Hattie and Yates, 2014</a:t>
            </a:r>
          </a:p>
          <a:p>
            <a:endParaRPr lang="en-US" dirty="0"/>
          </a:p>
        </p:txBody>
      </p:sp>
      <p:sp>
        <p:nvSpPr>
          <p:cNvPr id="3" name="Title 2"/>
          <p:cNvSpPr>
            <a:spLocks noGrp="1"/>
          </p:cNvSpPr>
          <p:nvPr>
            <p:ph type="title"/>
          </p:nvPr>
        </p:nvSpPr>
        <p:spPr/>
        <p:txBody>
          <a:bodyPr/>
          <a:lstStyle/>
          <a:p>
            <a:r>
              <a:rPr lang="en-US" dirty="0" smtClean="0"/>
              <a:t>References</a:t>
            </a:r>
            <a:endParaRPr lang="en-US" dirty="0"/>
          </a:p>
        </p:txBody>
      </p:sp>
    </p:spTree>
    <p:extLst>
      <p:ext uri="{BB962C8B-B14F-4D97-AF65-F5344CB8AC3E}">
        <p14:creationId xmlns:p14="http://schemas.microsoft.com/office/powerpoint/2010/main" val="791757682"/>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7.0&quot;&gt;&lt;object type=&quot;1&quot; unique_id=&quot;10001&quot;&gt;&lt;object type=&quot;8&quot; unique_id=&quot;10002&quot;&gt;&lt;/object&gt;&lt;object type=&quot;2&quot; unique_id=&quot;10003&quot;&gt;&lt;object type=&quot;3&quot; unique_id=&quot;10004&quot;&gt;&lt;property id=&quot;20148&quot; value=&quot;5&quot;/&gt;&lt;property id=&quot;20300&quot; value=&quot;Slide 1 - &amp;quot;Feedback – An Introduction&amp;quot;&quot;/&gt;&lt;property id=&quot;20307&quot; value=&quot;256&quot;/&gt;&lt;/object&gt;&lt;object type=&quot;3&quot; unique_id=&quot;10005&quot;&gt;&lt;property id=&quot;20148&quot; value=&quot;5&quot;/&gt;&lt;property id=&quot;20300&quot; value=&quot;Slide 2 - &amp;quot;What is effective feedback?&amp;quot;&quot;/&gt;&lt;property id=&quot;20307&quot; value=&quot;260&quot;/&gt;&lt;/object&gt;&lt;object type=&quot;3&quot; unique_id=&quot;10008&quot;&gt;&lt;property id=&quot;20148&quot; value=&quot;5&quot;/&gt;&lt;property id=&quot;20300&quot; value=&quot;Slide 5 - &amp;quot;What does the research say?&amp;quot;&quot;/&gt;&lt;property id=&quot;20307&quot; value=&quot;262&quot;/&gt;&lt;/object&gt;&lt;object type=&quot;3&quot; unique_id=&quot;10009&quot;&gt;&lt;property id=&quot;20148&quot; value=&quot;5&quot;/&gt;&lt;property id=&quot;20300&quot; value=&quot;Slide 4 - &amp;quot;What does the research say?&amp;quot;&quot;/&gt;&lt;property id=&quot;20307&quot; value=&quot;263&quot;/&gt;&lt;/object&gt;&lt;object type=&quot;3&quot; unique_id=&quot;10010&quot;&gt;&lt;property id=&quot;20148&quot; value=&quot;5&quot;/&gt;&lt;property id=&quot;20300&quot; value=&quot;Slide 6 - &amp;quot;What does the research say?&amp;quot;&quot;/&gt;&lt;property id=&quot;20307&quot; value=&quot;266&quot;/&gt;&lt;/object&gt;&lt;object type=&quot;3&quot; unique_id=&quot;10014&quot;&gt;&lt;property id=&quot;20148&quot; value=&quot;5&quot;/&gt;&lt;property id=&quot;20300&quot; value=&quot;Slide 7 - &amp;quot;Leadership Reflection?&amp;quot;&quot;/&gt;&lt;property id=&quot;20307&quot; value=&quot;269&quot;/&gt;&lt;/object&gt;&lt;object type=&quot;3&quot; unique_id=&quot;10015&quot;&gt;&lt;property id=&quot;20148&quot; value=&quot;5&quot;/&gt;&lt;property id=&quot;20300&quot; value=&quot;Slide 8 - &amp;quot;References&amp;quot;&quot;/&gt;&lt;property id=&quot;20307&quot; value=&quot;264&quot;/&gt;&lt;/object&gt;&lt;object type=&quot;3&quot; unique_id=&quot;10153&quot;&gt;&lt;property id=&quot;20148&quot; value=&quot;5&quot;/&gt;&lt;property id=&quot;20300&quot; value=&quot;Slide 3 - &amp;quot;Effect Size&amp;quot;&quot;/&gt;&lt;property id=&quot;20307&quot; value=&quot;270&quot;/&gt;&lt;/object&gt;&lt;/object&gt;&lt;/object&gt;&lt;/database&gt;"/>
  <p:tag name="SECTOMILLISECCONVERTED" val="1"/>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399</TotalTime>
  <Words>889</Words>
  <Application>Microsoft Office PowerPoint</Application>
  <PresentationFormat>On-screen Show (4:3)</PresentationFormat>
  <Paragraphs>74</Paragraphs>
  <Slides>8</Slides>
  <Notes>6</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Concourse</vt:lpstr>
      <vt:lpstr>Feedback – An Introduction</vt:lpstr>
      <vt:lpstr>What is effective feedback?</vt:lpstr>
      <vt:lpstr>Effect Size</vt:lpstr>
      <vt:lpstr>What does the research say?</vt:lpstr>
      <vt:lpstr>What does the research say?</vt:lpstr>
      <vt:lpstr>What does the research say?</vt:lpstr>
      <vt:lpstr>Leadership Reflection?</vt:lpstr>
      <vt:lpstr>References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Feedback – An Introduction</dc:title>
  <dc:creator>Christopher</dc:creator>
  <cp:lastModifiedBy>karen connell</cp:lastModifiedBy>
  <cp:revision>26</cp:revision>
  <dcterms:created xsi:type="dcterms:W3CDTF">2014-03-01T02:38:55Z</dcterms:created>
  <dcterms:modified xsi:type="dcterms:W3CDTF">2014-03-19T04:10:17Z</dcterms:modified>
</cp:coreProperties>
</file>